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8" r:id="rId1"/>
    <p:sldMasterId id="2147483871" r:id="rId2"/>
    <p:sldMasterId id="2147483903" r:id="rId3"/>
    <p:sldMasterId id="2147483968" r:id="rId4"/>
    <p:sldMasterId id="2147484045" r:id="rId5"/>
    <p:sldMasterId id="2147484080" r:id="rId6"/>
    <p:sldMasterId id="2147484092" r:id="rId7"/>
    <p:sldMasterId id="2147484106" r:id="rId8"/>
  </p:sldMasterIdLst>
  <p:notesMasterIdLst>
    <p:notesMasterId r:id="rId117"/>
  </p:notesMasterIdLst>
  <p:sldIdLst>
    <p:sldId id="1127" r:id="rId9"/>
    <p:sldId id="1795" r:id="rId10"/>
    <p:sldId id="1728" r:id="rId11"/>
    <p:sldId id="1636" r:id="rId12"/>
    <p:sldId id="1637" r:id="rId13"/>
    <p:sldId id="1055" r:id="rId14"/>
    <p:sldId id="1057" r:id="rId15"/>
    <p:sldId id="1058" r:id="rId16"/>
    <p:sldId id="1752" r:id="rId17"/>
    <p:sldId id="1762" r:id="rId18"/>
    <p:sldId id="1763" r:id="rId19"/>
    <p:sldId id="1764" r:id="rId20"/>
    <p:sldId id="1765" r:id="rId21"/>
    <p:sldId id="1766" r:id="rId22"/>
    <p:sldId id="1767" r:id="rId23"/>
    <p:sldId id="1773" r:id="rId24"/>
    <p:sldId id="1774" r:id="rId25"/>
    <p:sldId id="1775" r:id="rId26"/>
    <p:sldId id="1776" r:id="rId27"/>
    <p:sldId id="1779" r:id="rId28"/>
    <p:sldId id="1798" r:id="rId29"/>
    <p:sldId id="1770" r:id="rId30"/>
    <p:sldId id="1771" r:id="rId31"/>
    <p:sldId id="1772" r:id="rId32"/>
    <p:sldId id="1783" r:id="rId33"/>
    <p:sldId id="1784" r:id="rId34"/>
    <p:sldId id="1785" r:id="rId35"/>
    <p:sldId id="1804" r:id="rId36"/>
    <p:sldId id="1756" r:id="rId37"/>
    <p:sldId id="1758" r:id="rId38"/>
    <p:sldId id="1789" r:id="rId39"/>
    <p:sldId id="1674" r:id="rId40"/>
    <p:sldId id="1757" r:id="rId41"/>
    <p:sldId id="1622" r:id="rId42"/>
    <p:sldId id="1788" r:id="rId43"/>
    <p:sldId id="1644" r:id="rId44"/>
    <p:sldId id="409" r:id="rId45"/>
    <p:sldId id="1799" r:id="rId46"/>
    <p:sldId id="1645" r:id="rId47"/>
    <p:sldId id="1646" r:id="rId48"/>
    <p:sldId id="1647" r:id="rId49"/>
    <p:sldId id="412" r:id="rId50"/>
    <p:sldId id="1800" r:id="rId51"/>
    <p:sldId id="1754" r:id="rId52"/>
    <p:sldId id="1759" r:id="rId53"/>
    <p:sldId id="1801" r:id="rId54"/>
    <p:sldId id="1723" r:id="rId55"/>
    <p:sldId id="1724" r:id="rId56"/>
    <p:sldId id="1725" r:id="rId57"/>
    <p:sldId id="1629" r:id="rId58"/>
    <p:sldId id="1639" r:id="rId59"/>
    <p:sldId id="1794" r:id="rId60"/>
    <p:sldId id="1743" r:id="rId61"/>
    <p:sldId id="1802" r:id="rId62"/>
    <p:sldId id="1744" r:id="rId63"/>
    <p:sldId id="1745" r:id="rId64"/>
    <p:sldId id="1657" r:id="rId65"/>
    <p:sldId id="1746" r:id="rId66"/>
    <p:sldId id="1736" r:id="rId67"/>
    <p:sldId id="1737" r:id="rId68"/>
    <p:sldId id="1739" r:id="rId69"/>
    <p:sldId id="1738" r:id="rId70"/>
    <p:sldId id="1740" r:id="rId71"/>
    <p:sldId id="1630" r:id="rId72"/>
    <p:sldId id="1690" r:id="rId73"/>
    <p:sldId id="1691" r:id="rId74"/>
    <p:sldId id="1692" r:id="rId75"/>
    <p:sldId id="1693" r:id="rId76"/>
    <p:sldId id="1694" r:id="rId77"/>
    <p:sldId id="1695" r:id="rId78"/>
    <p:sldId id="1696" r:id="rId79"/>
    <p:sldId id="1697" r:id="rId80"/>
    <p:sldId id="1698" r:id="rId81"/>
    <p:sldId id="1699" r:id="rId82"/>
    <p:sldId id="1700" r:id="rId83"/>
    <p:sldId id="1701" r:id="rId84"/>
    <p:sldId id="1702" r:id="rId85"/>
    <p:sldId id="1703" r:id="rId86"/>
    <p:sldId id="1704" r:id="rId87"/>
    <p:sldId id="1707" r:id="rId88"/>
    <p:sldId id="1705" r:id="rId89"/>
    <p:sldId id="1706" r:id="rId90"/>
    <p:sldId id="1711" r:id="rId91"/>
    <p:sldId id="1712" r:id="rId92"/>
    <p:sldId id="1713" r:id="rId93"/>
    <p:sldId id="1714" r:id="rId94"/>
    <p:sldId id="1716" r:id="rId95"/>
    <p:sldId id="1717" r:id="rId96"/>
    <p:sldId id="1718" r:id="rId97"/>
    <p:sldId id="1792" r:id="rId98"/>
    <p:sldId id="1733" r:id="rId99"/>
    <p:sldId id="946" r:id="rId100"/>
    <p:sldId id="947" r:id="rId101"/>
    <p:sldId id="948" r:id="rId102"/>
    <p:sldId id="834" r:id="rId103"/>
    <p:sldId id="1134" r:id="rId104"/>
    <p:sldId id="1132" r:id="rId105"/>
    <p:sldId id="1129" r:id="rId106"/>
    <p:sldId id="1130" r:id="rId107"/>
    <p:sldId id="1133" r:id="rId108"/>
    <p:sldId id="1131" r:id="rId109"/>
    <p:sldId id="492" r:id="rId110"/>
    <p:sldId id="1048" r:id="rId111"/>
    <p:sldId id="503" r:id="rId112"/>
    <p:sldId id="504" r:id="rId113"/>
    <p:sldId id="631" r:id="rId114"/>
    <p:sldId id="632" r:id="rId115"/>
    <p:sldId id="364" r:id="rId116"/>
  </p:sldIdLst>
  <p:sldSz cx="8640763" cy="6480175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00"/>
    <a:srgbClr val="0000CC"/>
    <a:srgbClr val="FF0000"/>
    <a:srgbClr val="1E8ED5"/>
    <a:srgbClr val="003366"/>
    <a:srgbClr val="080808"/>
    <a:srgbClr val="1E7EAA"/>
    <a:srgbClr val="00A5B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25" autoAdjust="0"/>
  </p:normalViewPr>
  <p:slideViewPr>
    <p:cSldViewPr snapToGrid="0">
      <p:cViewPr varScale="1">
        <p:scale>
          <a:sx n="93" d="100"/>
          <a:sy n="93" d="100"/>
        </p:scale>
        <p:origin x="75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03C6D-5502-465A-BC14-C1227D95DD56}" type="doc">
      <dgm:prSet loTypeId="urn:microsoft.com/office/officeart/2005/8/layout/chart3#1" loCatId="cycle" qsTypeId="urn:microsoft.com/office/officeart/2005/8/quickstyle/simple1#1" qsCatId="simple" csTypeId="urn:microsoft.com/office/officeart/2005/8/colors/accent1_2#1" csCatId="accent1" phldr="1"/>
      <dgm:spPr/>
    </dgm:pt>
    <dgm:pt modelId="{0A2F4E24-8EAB-43E9-9740-07AFD1240709}">
      <dgm:prSet phldrT="[文本]"/>
      <dgm:spPr>
        <a:solidFill>
          <a:srgbClr val="006666"/>
        </a:solidFill>
      </dgm:spPr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责任担当</a:t>
          </a:r>
          <a:endParaRPr lang="en-US" alt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实践创新</a:t>
          </a:r>
        </a:p>
      </dgm:t>
    </dgm:pt>
    <dgm:pt modelId="{B9CC060B-2152-427F-9A8A-EDFDD7AD81C0}" type="parTrans" cxnId="{4059843E-EC73-4BF2-B6E4-4AA3E18D2A65}">
      <dgm:prSet/>
      <dgm:spPr/>
      <dgm:t>
        <a:bodyPr/>
        <a:lstStyle/>
        <a:p>
          <a:endParaRPr lang="zh-CN" altLang="en-US"/>
        </a:p>
      </dgm:t>
    </dgm:pt>
    <dgm:pt modelId="{F9D5C263-37D0-46BA-9CD7-BA821C4D5B2A}" type="sibTrans" cxnId="{4059843E-EC73-4BF2-B6E4-4AA3E18D2A65}">
      <dgm:prSet/>
      <dgm:spPr/>
      <dgm:t>
        <a:bodyPr/>
        <a:lstStyle/>
        <a:p>
          <a:endParaRPr lang="zh-CN" altLang="en-US"/>
        </a:p>
      </dgm:t>
    </dgm:pt>
    <dgm:pt modelId="{6FA6401C-8C5F-46FF-B28B-95B0051D211A}">
      <dgm:prSet phldrT="[文本]"/>
      <dgm:spPr>
        <a:solidFill>
          <a:srgbClr val="006666"/>
        </a:solidFill>
      </dgm:spPr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人文底蕴</a:t>
          </a:r>
          <a:endParaRPr lang="en-US" alt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科学精神</a:t>
          </a:r>
        </a:p>
      </dgm:t>
    </dgm:pt>
    <dgm:pt modelId="{F0E6E21B-0BA8-4FF3-9147-97A1DE03A17B}" type="parTrans" cxnId="{BA118F47-A68F-4E1F-BB03-E60E84821F73}">
      <dgm:prSet/>
      <dgm:spPr/>
      <dgm:t>
        <a:bodyPr/>
        <a:lstStyle/>
        <a:p>
          <a:endParaRPr lang="zh-CN" altLang="en-US"/>
        </a:p>
      </dgm:t>
    </dgm:pt>
    <dgm:pt modelId="{36CC357D-0F8C-4D88-AAD1-BB97DFCEAC37}" type="sibTrans" cxnId="{BA118F47-A68F-4E1F-BB03-E60E84821F73}">
      <dgm:prSet/>
      <dgm:spPr/>
      <dgm:t>
        <a:bodyPr/>
        <a:lstStyle/>
        <a:p>
          <a:endParaRPr lang="zh-CN" altLang="en-US"/>
        </a:p>
      </dgm:t>
    </dgm:pt>
    <dgm:pt modelId="{68AA6AC6-4F35-4FA3-8BCE-16DC08C3A6E3}">
      <dgm:prSet phldrT="[文本]"/>
      <dgm:spPr>
        <a:solidFill>
          <a:srgbClr val="006666"/>
        </a:solidFill>
      </dgm:spPr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学会学习</a:t>
          </a:r>
          <a:endParaRPr lang="en-US" altLang="zh-C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健康生活</a:t>
          </a:r>
        </a:p>
      </dgm:t>
    </dgm:pt>
    <dgm:pt modelId="{92839AFB-9198-4033-8492-13148267A791}" type="parTrans" cxnId="{1801DBB8-6D83-4D46-A99D-7B8D3A235DF1}">
      <dgm:prSet/>
      <dgm:spPr/>
      <dgm:t>
        <a:bodyPr/>
        <a:lstStyle/>
        <a:p>
          <a:endParaRPr lang="zh-CN" altLang="en-US"/>
        </a:p>
      </dgm:t>
    </dgm:pt>
    <dgm:pt modelId="{7EC8225A-5D68-45A0-BC2D-EF021D1BF618}" type="sibTrans" cxnId="{1801DBB8-6D83-4D46-A99D-7B8D3A235DF1}">
      <dgm:prSet/>
      <dgm:spPr/>
      <dgm:t>
        <a:bodyPr/>
        <a:lstStyle/>
        <a:p>
          <a:endParaRPr lang="zh-CN" altLang="en-US"/>
        </a:p>
      </dgm:t>
    </dgm:pt>
    <dgm:pt modelId="{05621EA0-077A-484B-8B5D-B1D824C96D48}" type="pres">
      <dgm:prSet presAssocID="{3EF03C6D-5502-465A-BC14-C1227D95DD56}" presName="compositeShape" presStyleCnt="0">
        <dgm:presLayoutVars>
          <dgm:chMax val="7"/>
          <dgm:dir/>
          <dgm:resizeHandles val="exact"/>
        </dgm:presLayoutVars>
      </dgm:prSet>
      <dgm:spPr/>
    </dgm:pt>
    <dgm:pt modelId="{20E65A37-0895-4B1C-A491-63A4822C07E9}" type="pres">
      <dgm:prSet presAssocID="{3EF03C6D-5502-465A-BC14-C1227D95DD56}" presName="wedge1" presStyleLbl="node1" presStyleIdx="0" presStyleCnt="3" custLinFactNeighborX="-5311" custLinFactNeighborY="5082"/>
      <dgm:spPr/>
    </dgm:pt>
    <dgm:pt modelId="{B06DFC38-089D-4B7B-B1B1-D994F3D9B879}" type="pres">
      <dgm:prSet presAssocID="{3EF03C6D-5502-465A-BC14-C1227D95DD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55F2B0B-78EC-4958-A1F9-B4CB2160E280}" type="pres">
      <dgm:prSet presAssocID="{3EF03C6D-5502-465A-BC14-C1227D95DD56}" presName="wedge2" presStyleLbl="node1" presStyleIdx="1" presStyleCnt="3" custLinFactNeighborX="-2266" custLinFactNeighborY="4927"/>
      <dgm:spPr/>
    </dgm:pt>
    <dgm:pt modelId="{1A80AE3E-3205-4550-AABF-9D7544389555}" type="pres">
      <dgm:prSet presAssocID="{3EF03C6D-5502-465A-BC14-C1227D95DD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F97BC-0B51-473D-BC79-0F8DB3352932}" type="pres">
      <dgm:prSet presAssocID="{3EF03C6D-5502-465A-BC14-C1227D95DD56}" presName="wedge3" presStyleLbl="node1" presStyleIdx="2" presStyleCnt="3" custLinFactNeighborX="-4375" custLinFactNeighborY="2106"/>
      <dgm:spPr/>
    </dgm:pt>
    <dgm:pt modelId="{FD6790F4-6C68-44EE-9AA8-1506C1852F13}" type="pres">
      <dgm:prSet presAssocID="{3EF03C6D-5502-465A-BC14-C1227D95DD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3D3642C-A472-46F8-857D-C51186C388C7}" type="presOf" srcId="{6FA6401C-8C5F-46FF-B28B-95B0051D211A}" destId="{455F2B0B-78EC-4958-A1F9-B4CB2160E280}" srcOrd="0" destOrd="0" presId="urn:microsoft.com/office/officeart/2005/8/layout/chart3#1"/>
    <dgm:cxn modelId="{4059843E-EC73-4BF2-B6E4-4AA3E18D2A65}" srcId="{3EF03C6D-5502-465A-BC14-C1227D95DD56}" destId="{0A2F4E24-8EAB-43E9-9740-07AFD1240709}" srcOrd="0" destOrd="0" parTransId="{B9CC060B-2152-427F-9A8A-EDFDD7AD81C0}" sibTransId="{F9D5C263-37D0-46BA-9CD7-BA821C4D5B2A}"/>
    <dgm:cxn modelId="{BA118F47-A68F-4E1F-BB03-E60E84821F73}" srcId="{3EF03C6D-5502-465A-BC14-C1227D95DD56}" destId="{6FA6401C-8C5F-46FF-B28B-95B0051D211A}" srcOrd="1" destOrd="0" parTransId="{F0E6E21B-0BA8-4FF3-9147-97A1DE03A17B}" sibTransId="{36CC357D-0F8C-4D88-AAD1-BB97DFCEAC37}"/>
    <dgm:cxn modelId="{D72F7F59-2FE9-4E87-832E-7485113CAC67}" type="presOf" srcId="{68AA6AC6-4F35-4FA3-8BCE-16DC08C3A6E3}" destId="{FD6790F4-6C68-44EE-9AA8-1506C1852F13}" srcOrd="1" destOrd="0" presId="urn:microsoft.com/office/officeart/2005/8/layout/chart3#1"/>
    <dgm:cxn modelId="{6E19FF7A-6C18-4929-9943-C730409FF7C4}" type="presOf" srcId="{68AA6AC6-4F35-4FA3-8BCE-16DC08C3A6E3}" destId="{5B4F97BC-0B51-473D-BC79-0F8DB3352932}" srcOrd="0" destOrd="0" presId="urn:microsoft.com/office/officeart/2005/8/layout/chart3#1"/>
    <dgm:cxn modelId="{DC574896-11BC-4FDA-91D9-3472C3672E50}" type="presOf" srcId="{3EF03C6D-5502-465A-BC14-C1227D95DD56}" destId="{05621EA0-077A-484B-8B5D-B1D824C96D48}" srcOrd="0" destOrd="0" presId="urn:microsoft.com/office/officeart/2005/8/layout/chart3#1"/>
    <dgm:cxn modelId="{35D0D7A8-8840-442C-9963-AE0964033420}" type="presOf" srcId="{0A2F4E24-8EAB-43E9-9740-07AFD1240709}" destId="{B06DFC38-089D-4B7B-B1B1-D994F3D9B879}" srcOrd="1" destOrd="0" presId="urn:microsoft.com/office/officeart/2005/8/layout/chart3#1"/>
    <dgm:cxn modelId="{1801DBB8-6D83-4D46-A99D-7B8D3A235DF1}" srcId="{3EF03C6D-5502-465A-BC14-C1227D95DD56}" destId="{68AA6AC6-4F35-4FA3-8BCE-16DC08C3A6E3}" srcOrd="2" destOrd="0" parTransId="{92839AFB-9198-4033-8492-13148267A791}" sibTransId="{7EC8225A-5D68-45A0-BC2D-EF021D1BF618}"/>
    <dgm:cxn modelId="{5D91C1E6-3DCA-4342-9428-E37FDBEBA585}" type="presOf" srcId="{0A2F4E24-8EAB-43E9-9740-07AFD1240709}" destId="{20E65A37-0895-4B1C-A491-63A4822C07E9}" srcOrd="0" destOrd="0" presId="urn:microsoft.com/office/officeart/2005/8/layout/chart3#1"/>
    <dgm:cxn modelId="{3E5293E8-CDE8-426B-B28F-E8CCDCB5664E}" type="presOf" srcId="{6FA6401C-8C5F-46FF-B28B-95B0051D211A}" destId="{1A80AE3E-3205-4550-AABF-9D7544389555}" srcOrd="1" destOrd="0" presId="urn:microsoft.com/office/officeart/2005/8/layout/chart3#1"/>
    <dgm:cxn modelId="{2BC5E5DC-B979-4675-8D69-D3367D8AEC53}" type="presParOf" srcId="{05621EA0-077A-484B-8B5D-B1D824C96D48}" destId="{20E65A37-0895-4B1C-A491-63A4822C07E9}" srcOrd="0" destOrd="0" presId="urn:microsoft.com/office/officeart/2005/8/layout/chart3#1"/>
    <dgm:cxn modelId="{5B9E0663-1FBF-40A3-8B54-E451FB12DC16}" type="presParOf" srcId="{05621EA0-077A-484B-8B5D-B1D824C96D48}" destId="{B06DFC38-089D-4B7B-B1B1-D994F3D9B879}" srcOrd="1" destOrd="0" presId="urn:microsoft.com/office/officeart/2005/8/layout/chart3#1"/>
    <dgm:cxn modelId="{6EEA648A-CC54-4ACC-90A1-4541225D16D6}" type="presParOf" srcId="{05621EA0-077A-484B-8B5D-B1D824C96D48}" destId="{455F2B0B-78EC-4958-A1F9-B4CB2160E280}" srcOrd="2" destOrd="0" presId="urn:microsoft.com/office/officeart/2005/8/layout/chart3#1"/>
    <dgm:cxn modelId="{6DD231DB-BA34-4A89-9B09-147B38EE8107}" type="presParOf" srcId="{05621EA0-077A-484B-8B5D-B1D824C96D48}" destId="{1A80AE3E-3205-4550-AABF-9D7544389555}" srcOrd="3" destOrd="0" presId="urn:microsoft.com/office/officeart/2005/8/layout/chart3#1"/>
    <dgm:cxn modelId="{01CE4F27-CEF7-4A03-94DE-AE6004A12245}" type="presParOf" srcId="{05621EA0-077A-484B-8B5D-B1D824C96D48}" destId="{5B4F97BC-0B51-473D-BC79-0F8DB3352932}" srcOrd="4" destOrd="0" presId="urn:microsoft.com/office/officeart/2005/8/layout/chart3#1"/>
    <dgm:cxn modelId="{C948F48D-33B7-4355-89D0-9FABAC9B53E5}" type="presParOf" srcId="{05621EA0-077A-484B-8B5D-B1D824C96D48}" destId="{FD6790F4-6C68-44EE-9AA8-1506C1852F13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65A37-0895-4B1C-A491-63A4822C07E9}">
      <dsp:nvSpPr>
        <dsp:cNvPr id="0" name=""/>
        <dsp:cNvSpPr/>
      </dsp:nvSpPr>
      <dsp:spPr>
        <a:xfrm>
          <a:off x="1217168" y="503964"/>
          <a:ext cx="3841863" cy="3841863"/>
        </a:xfrm>
        <a:prstGeom prst="pie">
          <a:avLst>
            <a:gd name="adj1" fmla="val 16200000"/>
            <a:gd name="adj2" fmla="val 1800000"/>
          </a:avLst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责任担当</a:t>
          </a:r>
          <a:endParaRPr lang="en-US" altLang="zh-C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实践创新</a:t>
          </a:r>
        </a:p>
      </dsp:txBody>
      <dsp:txXfrm>
        <a:off x="3305953" y="1212879"/>
        <a:ext cx="1303489" cy="1280621"/>
      </dsp:txXfrm>
    </dsp:sp>
    <dsp:sp modelId="{455F2B0B-78EC-4958-A1F9-B4CB2160E280}">
      <dsp:nvSpPr>
        <dsp:cNvPr id="0" name=""/>
        <dsp:cNvSpPr/>
      </dsp:nvSpPr>
      <dsp:spPr>
        <a:xfrm>
          <a:off x="1136114" y="612350"/>
          <a:ext cx="3841863" cy="3841863"/>
        </a:xfrm>
        <a:prstGeom prst="pie">
          <a:avLst>
            <a:gd name="adj1" fmla="val 1800000"/>
            <a:gd name="adj2" fmla="val 9000000"/>
          </a:avLst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人文底蕴</a:t>
          </a:r>
          <a:endParaRPr lang="en-US" altLang="zh-C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科学精神</a:t>
          </a:r>
        </a:p>
      </dsp:txBody>
      <dsp:txXfrm>
        <a:off x="2188053" y="3036383"/>
        <a:ext cx="1737985" cy="1189148"/>
      </dsp:txXfrm>
    </dsp:sp>
    <dsp:sp modelId="{5B4F97BC-0B51-473D-BC79-0F8DB3352932}">
      <dsp:nvSpPr>
        <dsp:cNvPr id="0" name=""/>
        <dsp:cNvSpPr/>
      </dsp:nvSpPr>
      <dsp:spPr>
        <a:xfrm>
          <a:off x="1055089" y="503971"/>
          <a:ext cx="3841863" cy="3841863"/>
        </a:xfrm>
        <a:prstGeom prst="pie">
          <a:avLst>
            <a:gd name="adj1" fmla="val 9000000"/>
            <a:gd name="adj2" fmla="val 16200000"/>
          </a:avLst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学会学习</a:t>
          </a:r>
          <a:endParaRPr lang="en-US" altLang="zh-C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rPr>
            <a:t>健康生活</a:t>
          </a:r>
        </a:p>
      </dsp:txBody>
      <dsp:txXfrm>
        <a:off x="1466718" y="1258623"/>
        <a:ext cx="1303489" cy="1280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13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F219A249-1531-4D93-AD19-5B9714BD5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76DF9820-DF5A-4669-8494-215E0F0AE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740FB0-2566-4B47-ABF0-68727EA0C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B4B57-C951-4564-B837-3ED2780E07A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9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2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6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此题具有高考题难题的一个重要的特征，即表格分类【解题建议：表格，先看分类，再看发展】。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此题表格第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个分类项以多个纪年建构时间的发展，尤其以汉朝前期高帝、文帝、景帝、武帝我们熟悉的人物作了时间定位。第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个分类项以郡级政区构建中央与地方的关系，地方空间的郡级政区数量的大幅增长，体现了地方单位行政力量的大幅缩小。材料体现出了汉朝中央对地方控制的有效加强，从而使其有更多的时间和精力去处理边患问题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选项具有一定的迷惑性，因为它体现了中央和地方的关系，但是一看到汉武帝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108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个郡级政区这个空间特质，就应该知道它体现了出推恩令对王国问题的解决，而不是激化；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选项的“中央行政”与表格分类所呈现出的“地方政区”不符；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违背史实。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519"/>
            <a:ext cx="8640763" cy="49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418512"/>
            <a:ext cx="8640763" cy="4095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6" name="矩形 5"/>
          <p:cNvSpPr/>
          <p:nvPr/>
        </p:nvSpPr>
        <p:spPr>
          <a:xfrm>
            <a:off x="0" y="5431647"/>
            <a:ext cx="8640763" cy="408011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1045" y="3611525"/>
            <a:ext cx="5456023" cy="44147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70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1045" y="2147713"/>
            <a:ext cx="5456024" cy="1463812"/>
          </a:xfrm>
        </p:spPr>
        <p:txBody>
          <a:bodyPr>
            <a:noAutofit/>
          </a:bodyPr>
          <a:lstStyle>
            <a:lvl1pPr algn="ctr">
              <a:defRPr sz="4158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F3F9-476C-4F1A-ACE2-0A2FC0009EA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0DF2-C489-44C4-88EA-E34B0656405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48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83206" y="432012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57467" y="933027"/>
            <a:ext cx="4374386" cy="4605124"/>
          </a:xfrm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83206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C9D2-C912-4998-8EE3-0A2B90911F0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A727-44E7-4561-8CF1-5252CEC86E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2105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725046"/>
            <a:ext cx="3672324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725046"/>
            <a:ext cx="3672324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书籍, 文字&#10;&#10;已生成高可信度的说明">
            <a:extLst>
              <a:ext uri="{FF2B5EF4-FFF2-40B4-BE49-F238E27FC236}">
                <a16:creationId xmlns:a16="http://schemas.microsoft.com/office/drawing/2014/main" id="{5B46E272-7B77-41F0-BBFD-52736A482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8800"/>
          <a:stretch/>
        </p:blipFill>
        <p:spPr>
          <a:xfrm>
            <a:off x="7097398" y="5003382"/>
            <a:ext cx="1543365" cy="13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3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45011"/>
            <a:ext cx="7452658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588543"/>
            <a:ext cx="365544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367064"/>
            <a:ext cx="3655447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588543"/>
            <a:ext cx="3673450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367064"/>
            <a:ext cx="3673450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622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7161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8582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33027"/>
            <a:ext cx="437438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83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33027"/>
            <a:ext cx="4374386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5313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154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45009"/>
            <a:ext cx="186316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45009"/>
            <a:ext cx="5481484" cy="549164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58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8640763" cy="73910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460667" y="0"/>
            <a:ext cx="7251214" cy="739105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780"/>
              <a:t>单击此处编辑母版标题样式</a:t>
            </a:r>
            <a:endParaRPr lang="zh-CN" altLang="en-US" sz="3780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828022"/>
            <a:ext cx="8640763" cy="0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615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8640763" cy="73910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0667" y="0"/>
            <a:ext cx="7251214" cy="739105"/>
          </a:xfrm>
        </p:spPr>
        <p:txBody>
          <a:bodyPr>
            <a:normAutofit/>
          </a:bodyPr>
          <a:lstStyle>
            <a:lvl1pPr>
              <a:defRPr sz="378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33" y="968123"/>
            <a:ext cx="7979693" cy="486853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41" y="5451493"/>
            <a:ext cx="611367" cy="994147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0" y="828022"/>
            <a:ext cx="8640763" cy="0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8266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4922">
          <p15:clr>
            <a:srgbClr val="FBAE40"/>
          </p15:clr>
        </p15:guide>
        <p15:guide id="2" pos="839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28C8-A74E-48AC-A40C-088055A69B5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995-7C94-40A6-8EBC-E415F3CBE24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51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6A361-DC00-452E-AEA6-35F3FECDAE26}" type="datetimeFigureOut">
              <a:rPr lang="zh-CN" altLang="en-US" smtClean="0"/>
              <a:pPr>
                <a:defRPr/>
              </a:pPr>
              <a:t>2018/9/19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6463A-0FC3-48C6-B5EA-F5E8F902F01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6" name="图片 5" descr="图片包含 文字, 书籍&#10;&#10;已生成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2" t="609" r="1066" b="74284"/>
          <a:stretch/>
        </p:blipFill>
        <p:spPr>
          <a:xfrm rot="902116" flipH="1">
            <a:off x="7543303" y="5158028"/>
            <a:ext cx="1045212" cy="116127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8640763" cy="73910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0667" y="0"/>
            <a:ext cx="7251214" cy="739105"/>
          </a:xfrm>
        </p:spPr>
        <p:txBody>
          <a:bodyPr>
            <a:normAutofit/>
          </a:bodyPr>
          <a:lstStyle>
            <a:lvl1pPr>
              <a:defRPr sz="378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828022"/>
            <a:ext cx="8640763" cy="0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01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5096" y="76238"/>
            <a:ext cx="6100128" cy="7483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0"/>
          </p:nvPr>
        </p:nvSpPr>
        <p:spPr>
          <a:xfrm>
            <a:off x="1265096" y="1105442"/>
            <a:ext cx="6117807" cy="4942722"/>
          </a:xfrm>
        </p:spPr>
        <p:txBody>
          <a:bodyPr/>
          <a:lstStyle>
            <a:lvl1pPr marL="216004" indent="-216004">
              <a:buSzPct val="120000"/>
              <a:buFontTx/>
              <a:buBlip>
                <a:blip r:embed="rId3"/>
              </a:buBlip>
              <a:defRPr sz="245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SzPct val="120000"/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SzPct val="120000"/>
              <a:buFontTx/>
              <a:buBlip>
                <a:blip r:embed="rId5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20031" indent="-324006">
              <a:buFont typeface="+mj-ea"/>
              <a:buAutoNum type="circleNumDbPlain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7605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4922">
          <p15:clr>
            <a:srgbClr val="FBAE40"/>
          </p15:clr>
        </p15:guide>
        <p15:guide id="2" pos="839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5096" y="1216358"/>
            <a:ext cx="6100128" cy="406458"/>
          </a:xfrm>
        </p:spPr>
        <p:txBody>
          <a:bodyPr wrap="square">
            <a:spAutoFit/>
          </a:bodyPr>
          <a:lstStyle>
            <a:lvl1pPr marL="0" indent="0">
              <a:buNone/>
              <a:defRPr sz="226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65096" y="76238"/>
            <a:ext cx="6100128" cy="7483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119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1265095" y="1105442"/>
            <a:ext cx="2969617" cy="4942722"/>
          </a:xfrm>
        </p:spPr>
        <p:txBody>
          <a:bodyPr/>
          <a:lstStyle>
            <a:lvl1pPr marL="216004" indent="-216004">
              <a:buSzPct val="120000"/>
              <a:buFontTx/>
              <a:buBlip>
                <a:blip r:embed="rId3"/>
              </a:buBlip>
              <a:defRPr sz="245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SzPct val="120000"/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SzPct val="120000"/>
              <a:buFontTx/>
              <a:buBlip>
                <a:blip r:embed="rId5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20031" indent="-324006">
              <a:buFont typeface="+mj-ea"/>
              <a:buAutoNum type="circleNumDbPlain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1"/>
          </p:nvPr>
        </p:nvSpPr>
        <p:spPr>
          <a:xfrm>
            <a:off x="4395607" y="1105442"/>
            <a:ext cx="2969617" cy="4942722"/>
          </a:xfrm>
        </p:spPr>
        <p:txBody>
          <a:bodyPr/>
          <a:lstStyle>
            <a:lvl1pPr marL="216004" indent="-216004">
              <a:buSzPct val="120000"/>
              <a:buFontTx/>
              <a:buBlip>
                <a:blip r:embed="rId3"/>
              </a:buBlip>
              <a:defRPr sz="245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SzPct val="120000"/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SzPct val="120000"/>
              <a:buFontTx/>
              <a:buBlip>
                <a:blip r:embed="rId5"/>
              </a:buBlip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20031" indent="-324006">
              <a:buFont typeface="+mj-ea"/>
              <a:buAutoNum type="circleNumDbPlain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265096" y="76238"/>
            <a:ext cx="6100128" cy="7483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896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0642" y="1057141"/>
            <a:ext cx="2969837" cy="404075"/>
          </a:xfrm>
        </p:spPr>
        <p:txBody>
          <a:bodyPr anchor="b"/>
          <a:lstStyle>
            <a:lvl1pPr marL="0" indent="0">
              <a:buNone/>
              <a:defRPr sz="2268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92815" y="1057141"/>
            <a:ext cx="2969837" cy="404075"/>
          </a:xfrm>
        </p:spPr>
        <p:txBody>
          <a:bodyPr anchor="b"/>
          <a:lstStyle>
            <a:lvl1pPr marL="0" indent="0">
              <a:buNone/>
              <a:defRPr sz="2268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2"/>
          </p:nvPr>
        </p:nvSpPr>
        <p:spPr>
          <a:xfrm>
            <a:off x="1265095" y="1693753"/>
            <a:ext cx="2969837" cy="4354411"/>
          </a:xfrm>
        </p:spPr>
        <p:txBody>
          <a:bodyPr>
            <a:normAutofit/>
          </a:bodyPr>
          <a:lstStyle>
            <a:lvl1pPr marL="216004" indent="-216004">
              <a:buSzPct val="120000"/>
              <a:buFontTx/>
              <a:buBlip>
                <a:blip r:embed="rId3"/>
              </a:buBlip>
              <a:defRPr sz="226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SzPct val="120000"/>
              <a:buFontTx/>
              <a:buBlip>
                <a:blip r:embed="rId4"/>
              </a:buBlip>
              <a:defRPr sz="18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SzPct val="120000"/>
              <a:buFontTx/>
              <a:buBlip>
                <a:blip r:embed="rId5"/>
              </a:buBlip>
              <a:defRPr sz="17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20031" indent="-324006">
              <a:buFont typeface="+mj-ea"/>
              <a:buAutoNum type="circleNumDbPlain"/>
              <a:defRPr sz="1512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512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3"/>
          </p:nvPr>
        </p:nvSpPr>
        <p:spPr>
          <a:xfrm>
            <a:off x="4395386" y="1693753"/>
            <a:ext cx="2969837" cy="4354411"/>
          </a:xfrm>
        </p:spPr>
        <p:txBody>
          <a:bodyPr>
            <a:normAutofit/>
          </a:bodyPr>
          <a:lstStyle>
            <a:lvl1pPr marL="216004" indent="-216004">
              <a:buSzPct val="120000"/>
              <a:buFontTx/>
              <a:buBlip>
                <a:blip r:embed="rId3"/>
              </a:buBlip>
              <a:defRPr sz="226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SzPct val="120000"/>
              <a:buFontTx/>
              <a:buBlip>
                <a:blip r:embed="rId4"/>
              </a:buBlip>
              <a:defRPr sz="18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SzPct val="120000"/>
              <a:buFontTx/>
              <a:buBlip>
                <a:blip r:embed="rId5"/>
              </a:buBlip>
              <a:defRPr sz="17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20031" indent="-324006">
              <a:buFont typeface="+mj-ea"/>
              <a:buAutoNum type="circleNumDbPlain"/>
              <a:defRPr sz="1512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512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265096" y="76238"/>
            <a:ext cx="6100128" cy="7483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6578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265096" y="76238"/>
            <a:ext cx="6100128" cy="7483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34017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배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8640763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날짜 개체 틀 2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927" latinLnBrk="1">
              <a:defRPr/>
            </a:pPr>
            <a:endParaRPr lang="ko-KR" altLang="en-US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927" latinLnBrk="1">
              <a:defRPr/>
            </a:pPr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6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863927" fontAlgn="base" latinLnBrk="1">
              <a:spcBef>
                <a:spcPct val="0"/>
              </a:spcBef>
              <a:spcAft>
                <a:spcPct val="0"/>
              </a:spcAft>
              <a:defRPr/>
            </a:pPr>
            <a:fld id="{327DEDD3-77FC-48F3-8FFE-9ACC16D58D8E}" type="slidenum">
              <a:rPr lang="ko-KR" altLang="en-US" smtClean="0">
                <a:latin typeface="Malgun Gothic" panose="020B0503020000020004" pitchFamily="50" charset="-127"/>
              </a:rPr>
              <a:pPr defTabSz="86392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latin typeface="Malgun Gothic" panose="020B0503020000020004" pitchFamily="50" charset="-127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178592-7847-4965-9FF5-4D8982851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164" b="75034"/>
          <a:stretch/>
        </p:blipFill>
        <p:spPr>
          <a:xfrm flipH="1">
            <a:off x="3849069" y="5737863"/>
            <a:ext cx="4791695" cy="829587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1A79EFB-D9EB-44D6-ADED-50BA8B6A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46" y="976348"/>
            <a:ext cx="8055352" cy="4860312"/>
          </a:xfrm>
        </p:spPr>
        <p:txBody>
          <a:bodyPr>
            <a:normAutofit/>
          </a:bodyPr>
          <a:lstStyle>
            <a:lvl1pPr marL="161990" indent="-161990">
              <a:buFont typeface="Wingdings" panose="05000000000000000000" pitchFamily="2" charset="2"/>
              <a:buChar char="Ø"/>
              <a:defRPr sz="2268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5972" indent="-161990">
              <a:buFont typeface="Wingdings" panose="05000000000000000000" pitchFamily="2" charset="2"/>
              <a:buChar char="Ø"/>
              <a:defRPr sz="1983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09950" indent="-161990">
              <a:buFont typeface="Wingdings" panose="05000000000000000000" pitchFamily="2" charset="2"/>
              <a:buChar char="Ø"/>
              <a:defRPr sz="17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33932" indent="-161990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57913" indent="-161990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3E46FE0-09B5-4328-9873-81844DA8E4D3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8640763" cy="667415"/>
          </a:xfrm>
          <a:prstGeom prst="rect">
            <a:avLst/>
          </a:prstGeom>
          <a:solidFill>
            <a:srgbClr val="002060">
              <a:alpha val="81961"/>
            </a:srgbClr>
          </a:solidFill>
        </p:spPr>
        <p:txBody>
          <a:bodyPr vert="horz" lIns="64802" tIns="32401" rIns="64802" bIns="3240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7" dirty="0">
                <a:solidFill>
                  <a:srgbClr val="FFFF00"/>
                </a:solidFill>
                <a:ea typeface="微软雅黑" panose="020B0503020204020204" pitchFamily="34" charset="-122"/>
              </a:rPr>
              <a:t>   </a:t>
            </a:r>
            <a:endParaRPr lang="zh-CN" altLang="en-US" sz="3117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A6242A-23AD-4AA0-A5E2-5C7ABB86ADBD}"/>
              </a:ext>
            </a:extLst>
          </p:cNvPr>
          <p:cNvCxnSpPr/>
          <p:nvPr userDrawn="1"/>
        </p:nvCxnSpPr>
        <p:spPr>
          <a:xfrm>
            <a:off x="-29456" y="750653"/>
            <a:ext cx="86996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208637" y="345009"/>
            <a:ext cx="838074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498130" y="345009"/>
            <a:ext cx="5622498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BB5A-A355-45F4-8AE4-4E9925BC8C2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D05E-E794-4B4C-8A3E-9C8D25B986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4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594053" y="1255534"/>
            <a:ext cx="7452658" cy="4488121"/>
          </a:xfrm>
          <a:effectLst/>
        </p:spPr>
        <p:txBody>
          <a:bodyPr>
            <a:normAutofit/>
          </a:bodyPr>
          <a:lstStyle>
            <a:lvl1pPr marL="486009" indent="-486009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646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C7E7-7CB1-443A-9C02-614A85DE1B2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5995-2B98-4FE2-A1FD-27E9CD4F38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2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2013055"/>
            <a:ext cx="7344649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37F3-2F31-4467-A24E-88C953FF6A02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B5A4-03DE-4360-BDBE-761BB851E7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6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519"/>
            <a:ext cx="8640763" cy="49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418512"/>
            <a:ext cx="8640763" cy="4095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6" name="矩形 5"/>
          <p:cNvSpPr/>
          <p:nvPr/>
        </p:nvSpPr>
        <p:spPr>
          <a:xfrm>
            <a:off x="0" y="5431647"/>
            <a:ext cx="8640763" cy="408011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1045" y="3611525"/>
            <a:ext cx="5456023" cy="44147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70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1045" y="2147713"/>
            <a:ext cx="5456024" cy="1463812"/>
          </a:xfrm>
        </p:spPr>
        <p:txBody>
          <a:bodyPr>
            <a:noAutofit/>
          </a:bodyPr>
          <a:lstStyle>
            <a:lvl1pPr algn="ctr">
              <a:defRPr sz="4158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F3F9-476C-4F1A-ACE2-0A2FC0009EA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0DF2-C489-44C4-88EA-E34B0656405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74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20942" y="1094135"/>
            <a:ext cx="7901787" cy="510215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B296-8ACD-4B67-AD93-B9BC179C693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6A5C-B92A-4FAE-A34A-E1D68A571F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08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9"/>
          <p:cNvSpPr txBox="1"/>
          <p:nvPr/>
        </p:nvSpPr>
        <p:spPr>
          <a:xfrm>
            <a:off x="2395712" y="2851578"/>
            <a:ext cx="574550" cy="760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402" dirty="0">
                <a:latin typeface="Impact" panose="020B0806030902050204" pitchFamily="34" charset="0"/>
              </a:rPr>
              <a:t>01</a:t>
            </a:r>
            <a:endParaRPr lang="zh-CN" altLang="en-US" sz="3402" dirty="0">
              <a:latin typeface="Impact" panose="020B0806030902050204" pitchFamily="34" charset="0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5" y="2616763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5" y="3347681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0C5F-5D65-4B7E-9DE4-AC15270B1675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A529-D7FF-4427-A3AA-BCCF9F2DD1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7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5" y="2616762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5" y="3347680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395196" y="2826972"/>
            <a:ext cx="575579" cy="760787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3402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70D8-7E22-46B0-AADA-435B99AED56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DB0D-9BE6-416B-AD1C-80665A58521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25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92088" y="1176032"/>
            <a:ext cx="3600318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20408" y="1176032"/>
            <a:ext cx="3610322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23F6-932B-43FD-8F1D-71920AB8699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388D-F51B-4B60-ADE2-FB1449A18F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20942" y="1094135"/>
            <a:ext cx="7901787" cy="51021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B296-8ACD-4B67-AD93-B9BC179C693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6A5C-B92A-4FAE-A34A-E1D68A571F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20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32143" y="112002"/>
            <a:ext cx="6599710" cy="677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196" y="1300534"/>
            <a:ext cx="3655447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79196" y="2079055"/>
            <a:ext cx="365544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403" y="1300534"/>
            <a:ext cx="3673450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558403" y="2079055"/>
            <a:ext cx="3673450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B62-8760-4756-A166-C87C8E2D0EF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84A8-A682-4C3E-9A98-459CC56F99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5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A933-BF2C-4DD3-B615-9A9B1642194E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8DE2-8BF8-46CD-A717-436A2ED3CB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9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A2CB-A2D5-4E17-B674-F4CCF3F7873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AAD6-83BE-4AF9-BCE7-BB5C313FD9F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59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11198" y="504015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889470" y="1005031"/>
            <a:ext cx="4374386" cy="4605124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701"/>
            </a:lvl2pPr>
            <a:lvl3pPr>
              <a:defRPr sz="1512"/>
            </a:lvl3pPr>
            <a:lvl4pPr>
              <a:defRPr sz="1323"/>
            </a:lvl4pPr>
            <a:lvl5pPr>
              <a:defRPr sz="1323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11198" y="2016056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B299-3F58-49D1-913A-C8ECBFE5D08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361E-A25F-4991-A1A2-3A3F195941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9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83206" y="432012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57467" y="933027"/>
            <a:ext cx="4374386" cy="4605124"/>
          </a:xfrm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83206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C9D2-C912-4998-8EE3-0A2B90911F0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A727-44E7-4561-8CF1-5252CEC86E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353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28C8-A74E-48AC-A40C-088055A69B5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995-7C94-40A6-8EBC-E415F3CBE24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42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208637" y="345009"/>
            <a:ext cx="838074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498130" y="345009"/>
            <a:ext cx="5622498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BB5A-A355-45F4-8AE4-4E9925BC8C2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D05E-E794-4B4C-8A3E-9C8D25B986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33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594053" y="1255534"/>
            <a:ext cx="7452658" cy="4488121"/>
          </a:xfrm>
          <a:effectLst/>
        </p:spPr>
        <p:txBody>
          <a:bodyPr>
            <a:normAutofit/>
          </a:bodyPr>
          <a:lstStyle>
            <a:lvl1pPr marL="486009" indent="-486009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646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C7E7-7CB1-443A-9C02-614A85DE1B2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5995-2B98-4FE2-A1FD-27E9CD4F38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17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2013055"/>
            <a:ext cx="7344649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37F3-2F31-4467-A24E-88C953FF6A02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B5A4-03DE-4360-BDBE-761BB851E7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320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배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8640763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날짜 개체 틀 2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4019" latinLnBrk="1">
              <a:defRPr/>
            </a:pPr>
            <a:endParaRPr lang="ko-KR" altLang="en-US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4019" latinLnBrk="1">
              <a:defRPr/>
            </a:pPr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6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864019" fontAlgn="base" latinLnBrk="1">
              <a:spcBef>
                <a:spcPct val="0"/>
              </a:spcBef>
              <a:spcAft>
                <a:spcPct val="0"/>
              </a:spcAft>
              <a:defRPr/>
            </a:pPr>
            <a:fld id="{327DEDD3-77FC-48F3-8FFE-9ACC16D58D8E}" type="slidenum">
              <a:rPr lang="ko-KR" altLang="en-US" smtClean="0">
                <a:latin typeface="Malgun Gothic" panose="020B0503020000020004" pitchFamily="50" charset="-127"/>
              </a:rPr>
              <a:pPr defTabSz="864019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latin typeface="Malgun Gothic" panose="020B0503020000020004" pitchFamily="50" charset="-127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178592-7847-4965-9FF5-4D8982851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164" b="75034"/>
          <a:stretch/>
        </p:blipFill>
        <p:spPr>
          <a:xfrm flipH="1">
            <a:off x="3849068" y="5737863"/>
            <a:ext cx="4791695" cy="829587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1A79EFB-D9EB-44D6-ADED-50BA8B6A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45" y="976347"/>
            <a:ext cx="8055352" cy="4860312"/>
          </a:xfrm>
        </p:spPr>
        <p:txBody>
          <a:bodyPr>
            <a:normAutofit/>
          </a:bodyPr>
          <a:lstStyle>
            <a:lvl1pPr marL="162007" indent="-162007">
              <a:buFont typeface="Wingdings" panose="05000000000000000000" pitchFamily="2" charset="2"/>
              <a:buChar char="Ø"/>
              <a:defRPr sz="2268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6023" indent="-162007">
              <a:buFont typeface="Wingdings" panose="05000000000000000000" pitchFamily="2" charset="2"/>
              <a:buChar char="Ø"/>
              <a:defRPr sz="1984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10037" indent="-162007">
              <a:buFont typeface="Wingdings" panose="05000000000000000000" pitchFamily="2" charset="2"/>
              <a:buChar char="Ø"/>
              <a:defRPr sz="17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34053" indent="-162007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58068" indent="-162007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3E46FE0-09B5-4328-9873-81844DA8E4D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8640763" cy="667415"/>
          </a:xfrm>
          <a:prstGeom prst="rect">
            <a:avLst/>
          </a:prstGeom>
          <a:solidFill>
            <a:srgbClr val="002060">
              <a:alpha val="81961"/>
            </a:srgbClr>
          </a:solidFill>
        </p:spPr>
        <p:txBody>
          <a:bodyPr vert="horz" lIns="64806" tIns="32403" rIns="64806" bIns="324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8" dirty="0">
                <a:solidFill>
                  <a:srgbClr val="FFFF00"/>
                </a:solidFill>
                <a:ea typeface="微软雅黑" panose="020B0503020204020204" pitchFamily="34" charset="-122"/>
              </a:rPr>
              <a:t>   </a:t>
            </a:r>
            <a:endParaRPr lang="zh-CN" altLang="en-US" sz="3118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A6242A-23AD-4AA0-A5E2-5C7ABB86ADBD}"/>
              </a:ext>
            </a:extLst>
          </p:cNvPr>
          <p:cNvCxnSpPr/>
          <p:nvPr userDrawn="1"/>
        </p:nvCxnSpPr>
        <p:spPr>
          <a:xfrm>
            <a:off x="-29457" y="750653"/>
            <a:ext cx="86996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9"/>
          <p:cNvSpPr txBox="1"/>
          <p:nvPr/>
        </p:nvSpPr>
        <p:spPr>
          <a:xfrm>
            <a:off x="2395712" y="2851578"/>
            <a:ext cx="574550" cy="760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402" dirty="0">
                <a:latin typeface="Impact" panose="020B0806030902050204" pitchFamily="34" charset="0"/>
              </a:rPr>
              <a:t>01</a:t>
            </a:r>
            <a:endParaRPr lang="zh-CN" altLang="en-US" sz="3402" dirty="0">
              <a:latin typeface="Impact" panose="020B0806030902050204" pitchFamily="34" charset="0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5" y="2616763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5" y="3347681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0C5F-5D65-4B7E-9DE4-AC15270B1675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A529-D7FF-4427-A3AA-BCCF9F2DD1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21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1108525"/>
            <a:ext cx="7344649" cy="1389038"/>
          </a:xfrm>
        </p:spPr>
        <p:txBody>
          <a:bodyPr anchor="b"/>
          <a:lstStyle>
            <a:lvl1pPr algn="l">
              <a:defRPr sz="4536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9868" y="2497562"/>
            <a:ext cx="6303265" cy="1656045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723030-F59D-414B-8959-79825A95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0871-1392-439E-B2FB-2FEB56EC1320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DDDB61-5123-48A6-B5BD-62E8F86D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C5F7E-D30D-4BDB-9B53-D63730A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7E93-A947-40D6-B363-2220E8EF8C92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76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18" y="949235"/>
            <a:ext cx="7886508" cy="4839422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848498-95CB-409E-A5FA-EC4CD0EC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B9DB-17BD-4BE7-BA53-85AF7EB3A9A5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126BC6-1280-40C5-9173-37A4F381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1470B-2354-40B3-A9A8-8D4D1264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5550" y="5893660"/>
            <a:ext cx="2016178" cy="3450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490F-91AA-461A-B7B1-D39D1684CD78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83CAAE1-38E1-48C4-B1D8-8E592A03A7F1}"/>
              </a:ext>
            </a:extLst>
          </p:cNvPr>
          <p:cNvCxnSpPr/>
          <p:nvPr userDrawn="1"/>
        </p:nvCxnSpPr>
        <p:spPr>
          <a:xfrm>
            <a:off x="0" y="744690"/>
            <a:ext cx="8640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">
            <a:extLst>
              <a:ext uri="{FF2B5EF4-FFF2-40B4-BE49-F238E27FC236}">
                <a16:creationId xmlns:a16="http://schemas.microsoft.com/office/drawing/2014/main" id="{D47537E9-67F3-42CB-BB1F-673B8204F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b="21626"/>
          <a:stretch>
            <a:fillRect/>
          </a:stretch>
        </p:blipFill>
        <p:spPr bwMode="auto">
          <a:xfrm>
            <a:off x="0" y="-1"/>
            <a:ext cx="8640763" cy="69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45" y="75571"/>
            <a:ext cx="7637351" cy="586493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0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057" y="2763081"/>
            <a:ext cx="7344649" cy="1287035"/>
          </a:xfrm>
        </p:spPr>
        <p:txBody>
          <a:bodyPr anchor="t"/>
          <a:lstStyle>
            <a:lvl1pPr algn="l">
              <a:defRPr sz="4158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8057" y="1350034"/>
            <a:ext cx="7344649" cy="1417538"/>
          </a:xfrm>
        </p:spPr>
        <p:txBody>
          <a:bodyPr anchor="b"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B5539-A3A3-400C-8858-A5B80B0E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5F45-C414-4AD0-92D5-0BF95EFEC6D8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C7E14-ABE9-4E14-BF72-B9B8A564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375F4E-355E-4956-A3EA-F739494B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ACBD-600D-4B21-853D-C60183E00FC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60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8" y="1512041"/>
            <a:ext cx="3816337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8" y="1512041"/>
            <a:ext cx="3816337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C1C8087-53DE-4BF5-9EA8-C1E427AB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7A98-9DDD-4995-9232-2BEA62F1A615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25C463A-4474-446C-83E1-0677CD5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5B7AAD9-E626-4F9E-9A53-F24CEFE2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B750-312E-440C-BAC6-37093CF9773F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7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450540"/>
            <a:ext cx="3817838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8" y="2055056"/>
            <a:ext cx="3817838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88" y="1450540"/>
            <a:ext cx="381933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88" y="2055056"/>
            <a:ext cx="381933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A9F792E-E235-4AD2-9EB3-7AA95251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5D51-899A-40C0-96BC-C891FC860914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F719558-C552-4434-A358-34414A17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9D7636C-5924-4FEC-BAEC-78B6D424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E388-9EB7-4425-B80D-A1B215B7728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212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866DD8BA-3022-4570-A652-DB4194D8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ACE3-F618-4866-8972-258925D64ED7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3C091EFE-2AA7-4FFE-B269-01FA1256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C75BD88-938C-4700-A21B-7A6F2DE7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F8BC-170A-4C7C-9606-879913A512F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14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A88F68E-50AA-4DCD-9CC7-6488329B26C8}"/>
              </a:ext>
            </a:extLst>
          </p:cNvPr>
          <p:cNvCxnSpPr/>
          <p:nvPr userDrawn="1"/>
        </p:nvCxnSpPr>
        <p:spPr>
          <a:xfrm>
            <a:off x="0" y="675018"/>
            <a:ext cx="8640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32038" y="1233696"/>
            <a:ext cx="7776687" cy="4589796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4C793836-D759-4CA3-89E5-3B50B7E1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FD6E-080A-4A2D-A487-70AA724DA2F2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89FF499D-682E-45FC-9533-1FA4C595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CC9105BD-5B70-4677-859C-752666CB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5666-1334-464C-8D67-7A8F332FC6FE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231E0-7553-4CA4-A8BB-134C23D65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03"/>
            <a:ext cx="8657265" cy="65101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91395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045" y="1012512"/>
            <a:ext cx="4830427" cy="477155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66537" y="1012512"/>
            <a:ext cx="2842751" cy="3240111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43" y="269987"/>
            <a:ext cx="7778003" cy="658247"/>
          </a:xfrm>
        </p:spPr>
        <p:txBody>
          <a:bodyPr/>
          <a:lstStyle>
            <a:lvl1pPr algn="l">
              <a:defRPr sz="3402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BD429F3-8FB5-43CD-9878-03E13398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8031-5476-4C96-9984-2345FDD00E2E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2DED785-4814-48F9-A22B-C46C7881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DCEABB0-54D8-4D43-98A3-8A85606B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F3E1-AA04-445A-899C-23107E8D47CB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C8460E-B55B-4E26-8C36-6282BA010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26" y="5221543"/>
            <a:ext cx="1604237" cy="12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88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0690" y="607498"/>
            <a:ext cx="742571" cy="4320147"/>
          </a:xfrm>
        </p:spPr>
        <p:txBody>
          <a:bodyPr vert="eaVert"/>
          <a:lstStyle>
            <a:lvl1pPr algn="l">
              <a:defRPr sz="2268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8546" y="511516"/>
            <a:ext cx="6062041" cy="5158654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83107" y="945010"/>
            <a:ext cx="864046" cy="3982635"/>
          </a:xfrm>
        </p:spPr>
        <p:txBody>
          <a:bodyPr vert="eaVert" anchor="ctr"/>
          <a:lstStyle>
            <a:lvl1pPr marL="0" indent="0" algn="ctr">
              <a:buNone/>
              <a:defRPr sz="1323"/>
            </a:lvl1pPr>
            <a:lvl2pPr marL="432008" indent="0" algn="ctr">
              <a:buNone/>
              <a:defRPr sz="1134"/>
            </a:lvl2pPr>
            <a:lvl3pPr marL="864017" indent="0" algn="ctr">
              <a:buNone/>
              <a:defRPr sz="945"/>
            </a:lvl3pPr>
            <a:lvl4pPr marL="1296025" indent="0" algn="ctr">
              <a:buNone/>
              <a:defRPr sz="850"/>
            </a:lvl4pPr>
            <a:lvl5pPr marL="1728033" indent="0" algn="ctr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5A213D2-76C0-4CFF-8816-704256C9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63A0-9D12-4572-A7BB-0DAB8A49CAA0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AF2B20-B6D6-41C8-BCE8-A6F651AD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36E4CD6-270F-4BDD-8C45-D586DB2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4F07-F007-42E5-8117-4AB2D8422545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450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59F37-9DA2-4588-AC3A-4C0ABC4F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BD9C-28D4-4A8C-81F4-A1E6615AA862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4F9D7D-F010-43F3-B405-EC39093F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8BCA4-018D-41E4-82B1-FFDCBB16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A7F7-E43C-4BE2-AC38-878C2ED6017A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90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5" y="2616762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5" y="3347680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395196" y="2826972"/>
            <a:ext cx="575579" cy="760787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3402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70D8-7E22-46B0-AADA-435B99AED56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DB0D-9BE6-416B-AD1C-80665A58521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653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0613" y="259509"/>
            <a:ext cx="1458112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259509"/>
            <a:ext cx="625106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CA508-36FD-4561-BB64-F0887364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E3D7-A7AD-4704-A7CF-E8324F8620E1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AFC10-1C32-4C15-B005-7C625252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ED45CC-ECC0-4A2A-AE2B-A7EB74BE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AF34-A6D3-4CD9-BF01-628FC3ADC650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80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4520"/>
            <a:ext cx="8640763" cy="49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" y="418513"/>
            <a:ext cx="8640763" cy="4095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6" name="矩形 5"/>
          <p:cNvSpPr/>
          <p:nvPr/>
        </p:nvSpPr>
        <p:spPr>
          <a:xfrm>
            <a:off x="1" y="5431647"/>
            <a:ext cx="8640763" cy="408011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1046" y="3611526"/>
            <a:ext cx="5456023" cy="44147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70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431962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7" indent="0" algn="ctr">
              <a:buNone/>
              <a:defRPr sz="1512"/>
            </a:lvl4pPr>
            <a:lvl5pPr marL="1727849" indent="0" algn="ctr">
              <a:buNone/>
              <a:defRPr sz="1512"/>
            </a:lvl5pPr>
            <a:lvl6pPr marL="2159810" indent="0" algn="ctr">
              <a:buNone/>
              <a:defRPr sz="1512"/>
            </a:lvl6pPr>
            <a:lvl7pPr marL="2591773" indent="0" algn="ctr">
              <a:buNone/>
              <a:defRPr sz="1512"/>
            </a:lvl7pPr>
            <a:lvl8pPr marL="3023735" indent="0" algn="ctr">
              <a:buNone/>
              <a:defRPr sz="1512"/>
            </a:lvl8pPr>
            <a:lvl9pPr marL="3455697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1045" y="2147713"/>
            <a:ext cx="5456024" cy="1463812"/>
          </a:xfrm>
        </p:spPr>
        <p:txBody>
          <a:bodyPr>
            <a:noAutofit/>
          </a:bodyPr>
          <a:lstStyle>
            <a:lvl1pPr algn="ctr">
              <a:defRPr sz="4158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F3F9-476C-4F1A-ACE2-0A2FC0009EA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0DF2-C489-44C4-88EA-E34B0656405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10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20942" y="1094135"/>
            <a:ext cx="7901787" cy="5102150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B296-8ACD-4B67-AD93-B9BC179C693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6A5C-B92A-4FAE-A34A-E1D68A571F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79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9"/>
          <p:cNvSpPr txBox="1"/>
          <p:nvPr/>
        </p:nvSpPr>
        <p:spPr>
          <a:xfrm>
            <a:off x="2395712" y="2851578"/>
            <a:ext cx="574550" cy="760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402" dirty="0">
                <a:latin typeface="Impact" panose="020B0806030902050204" pitchFamily="34" charset="0"/>
              </a:rPr>
              <a:t>01</a:t>
            </a:r>
            <a:endParaRPr lang="zh-CN" altLang="en-US" sz="3402" dirty="0">
              <a:latin typeface="Impact" panose="020B0806030902050204" pitchFamily="34" charset="0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6" y="2616763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6" y="3347682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196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9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588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784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5981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17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373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569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0C5F-5D65-4B7E-9DE4-AC15270B1675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A529-D7FF-4427-A3AA-BCCF9F2DD1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520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042786" y="2616762"/>
            <a:ext cx="3540656" cy="725419"/>
          </a:xfrm>
        </p:spPr>
        <p:txBody>
          <a:bodyPr/>
          <a:lstStyle>
            <a:lvl1pPr algn="l">
              <a:defRPr sz="3402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2786" y="3347681"/>
            <a:ext cx="3540656" cy="372655"/>
          </a:xfrm>
        </p:spPr>
        <p:txBody>
          <a:bodyPr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3196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9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588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784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5981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177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373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569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395197" y="2826973"/>
            <a:ext cx="575579" cy="760787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3402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70D8-7E22-46B0-AADA-435B99AED561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DB0D-9BE6-416B-AD1C-80665A58521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63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92088" y="1176032"/>
            <a:ext cx="3600318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20409" y="1176032"/>
            <a:ext cx="3610322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23F6-932B-43FD-8F1D-71920AB8699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388D-F51B-4B60-ADE2-FB1449A18F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53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32143" y="112003"/>
            <a:ext cx="6599710" cy="677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197" y="1300534"/>
            <a:ext cx="3655447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1962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7" indent="0">
              <a:buNone/>
              <a:defRPr sz="1512" b="1"/>
            </a:lvl4pPr>
            <a:lvl5pPr marL="1727849" indent="0">
              <a:buNone/>
              <a:defRPr sz="1512" b="1"/>
            </a:lvl5pPr>
            <a:lvl6pPr marL="2159810" indent="0">
              <a:buNone/>
              <a:defRPr sz="1512" b="1"/>
            </a:lvl6pPr>
            <a:lvl7pPr marL="2591773" indent="0">
              <a:buNone/>
              <a:defRPr sz="1512" b="1"/>
            </a:lvl7pPr>
            <a:lvl8pPr marL="3023735" indent="0">
              <a:buNone/>
              <a:defRPr sz="1512" b="1"/>
            </a:lvl8pPr>
            <a:lvl9pPr marL="3455697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79197" y="2079055"/>
            <a:ext cx="365544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403" y="1300534"/>
            <a:ext cx="3673450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1962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7" indent="0">
              <a:buNone/>
              <a:defRPr sz="1512" b="1"/>
            </a:lvl4pPr>
            <a:lvl5pPr marL="1727849" indent="0">
              <a:buNone/>
              <a:defRPr sz="1512" b="1"/>
            </a:lvl5pPr>
            <a:lvl6pPr marL="2159810" indent="0">
              <a:buNone/>
              <a:defRPr sz="1512" b="1"/>
            </a:lvl6pPr>
            <a:lvl7pPr marL="2591773" indent="0">
              <a:buNone/>
              <a:defRPr sz="1512" b="1"/>
            </a:lvl7pPr>
            <a:lvl8pPr marL="3023735" indent="0">
              <a:buNone/>
              <a:defRPr sz="1512" b="1"/>
            </a:lvl8pPr>
            <a:lvl9pPr marL="3455697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558403" y="2079055"/>
            <a:ext cx="3673450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B62-8760-4756-A166-C87C8E2D0EF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84A8-A682-4C3E-9A98-459CC56F99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719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A933-BF2C-4DD3-B615-9A9B1642194E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8DE2-8BF8-46CD-A717-436A2ED3CB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84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A2CB-A2D5-4E17-B674-F4CCF3F7873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AAD6-83BE-4AF9-BCE7-BB5C313FD9F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11199" y="504015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889470" y="1005032"/>
            <a:ext cx="4374386" cy="4605124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701"/>
            </a:lvl2pPr>
            <a:lvl3pPr>
              <a:defRPr sz="1512"/>
            </a:lvl3pPr>
            <a:lvl4pPr>
              <a:defRPr sz="1323"/>
            </a:lvl4pPr>
            <a:lvl5pPr>
              <a:defRPr sz="1323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11199" y="2016056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1962" indent="0">
              <a:buNone/>
              <a:defRPr sz="1323"/>
            </a:lvl2pPr>
            <a:lvl3pPr marL="863925" indent="0">
              <a:buNone/>
              <a:defRPr sz="1134"/>
            </a:lvl3pPr>
            <a:lvl4pPr marL="1295887" indent="0">
              <a:buNone/>
              <a:defRPr sz="945"/>
            </a:lvl4pPr>
            <a:lvl5pPr marL="1727849" indent="0">
              <a:buNone/>
              <a:defRPr sz="945"/>
            </a:lvl5pPr>
            <a:lvl6pPr marL="2159810" indent="0">
              <a:buNone/>
              <a:defRPr sz="945"/>
            </a:lvl6pPr>
            <a:lvl7pPr marL="2591773" indent="0">
              <a:buNone/>
              <a:defRPr sz="945"/>
            </a:lvl7pPr>
            <a:lvl8pPr marL="3023735" indent="0">
              <a:buNone/>
              <a:defRPr sz="945"/>
            </a:lvl8pPr>
            <a:lvl9pPr marL="3455697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B299-3F58-49D1-913A-C8ECBFE5D08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361E-A25F-4991-A1A2-3A3F195941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9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92088" y="1176032"/>
            <a:ext cx="3600318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20408" y="1176032"/>
            <a:ext cx="3610322" cy="46606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23F6-932B-43FD-8F1D-71920AB8699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388D-F51B-4B60-ADE2-FB1449A18F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05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83206" y="432013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57467" y="933028"/>
            <a:ext cx="4374386" cy="4605124"/>
          </a:xfrm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1962" indent="0">
              <a:buNone/>
              <a:defRPr sz="2646"/>
            </a:lvl2pPr>
            <a:lvl3pPr marL="863925" indent="0">
              <a:buNone/>
              <a:defRPr sz="2268"/>
            </a:lvl3pPr>
            <a:lvl4pPr marL="1295887" indent="0">
              <a:buNone/>
              <a:defRPr sz="1890"/>
            </a:lvl4pPr>
            <a:lvl5pPr marL="1727849" indent="0">
              <a:buNone/>
              <a:defRPr sz="1890"/>
            </a:lvl5pPr>
            <a:lvl6pPr marL="2159810" indent="0">
              <a:buNone/>
              <a:defRPr sz="1890"/>
            </a:lvl6pPr>
            <a:lvl7pPr marL="2591773" indent="0">
              <a:buNone/>
              <a:defRPr sz="1890"/>
            </a:lvl7pPr>
            <a:lvl8pPr marL="3023735" indent="0">
              <a:buNone/>
              <a:defRPr sz="1890"/>
            </a:lvl8pPr>
            <a:lvl9pPr marL="3455697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83206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1962" indent="0">
              <a:buNone/>
              <a:defRPr sz="1323"/>
            </a:lvl2pPr>
            <a:lvl3pPr marL="863925" indent="0">
              <a:buNone/>
              <a:defRPr sz="1134"/>
            </a:lvl3pPr>
            <a:lvl4pPr marL="1295887" indent="0">
              <a:buNone/>
              <a:defRPr sz="945"/>
            </a:lvl4pPr>
            <a:lvl5pPr marL="1727849" indent="0">
              <a:buNone/>
              <a:defRPr sz="945"/>
            </a:lvl5pPr>
            <a:lvl6pPr marL="2159810" indent="0">
              <a:buNone/>
              <a:defRPr sz="945"/>
            </a:lvl6pPr>
            <a:lvl7pPr marL="2591773" indent="0">
              <a:buNone/>
              <a:defRPr sz="945"/>
            </a:lvl7pPr>
            <a:lvl8pPr marL="3023735" indent="0">
              <a:buNone/>
              <a:defRPr sz="945"/>
            </a:lvl8pPr>
            <a:lvl9pPr marL="3455697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C9D2-C912-4998-8EE3-0A2B90911F0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A727-44E7-4561-8CF1-5252CEC86E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323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28C8-A74E-48AC-A40C-088055A69B5B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995-7C94-40A6-8EBC-E415F3CBE24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88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208637" y="345009"/>
            <a:ext cx="838074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498130" y="345009"/>
            <a:ext cx="5622498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BB5A-A355-45F4-8AE4-4E9925BC8C2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D05E-E794-4B4C-8A3E-9C8D25B986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65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594053" y="1255534"/>
            <a:ext cx="7452658" cy="4488121"/>
          </a:xfrm>
          <a:effectLst/>
        </p:spPr>
        <p:txBody>
          <a:bodyPr>
            <a:normAutofit/>
          </a:bodyPr>
          <a:lstStyle>
            <a:lvl1pPr marL="485957" indent="-485957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646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C7E7-7CB1-443A-9C02-614A85DE1B2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5995-2B98-4FE2-A1FD-27E9CD4F38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625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8" y="2013055"/>
            <a:ext cx="7344649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37F3-2F31-4467-A24E-88C953FF6A02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B5A4-03DE-4360-BDBE-761BB851E7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263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배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8640763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날짜 개체 틀 2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927" latinLnBrk="1">
              <a:defRPr/>
            </a:pPr>
            <a:endParaRPr lang="ko-KR" altLang="en-US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927" latinLnBrk="1">
              <a:defRPr/>
            </a:pPr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6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863927" fontAlgn="base" latinLnBrk="1">
              <a:spcBef>
                <a:spcPct val="0"/>
              </a:spcBef>
              <a:spcAft>
                <a:spcPct val="0"/>
              </a:spcAft>
              <a:defRPr/>
            </a:pPr>
            <a:fld id="{327DEDD3-77FC-48F3-8FFE-9ACC16D58D8E}" type="slidenum">
              <a:rPr lang="ko-KR" altLang="en-US" smtClean="0">
                <a:latin typeface="Malgun Gothic" panose="020B0503020000020004" pitchFamily="50" charset="-127"/>
              </a:rPr>
              <a:pPr defTabSz="86392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latin typeface="Malgun Gothic" panose="020B0503020000020004" pitchFamily="50" charset="-127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178592-7847-4965-9FF5-4D8982851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164" b="75034"/>
          <a:stretch/>
        </p:blipFill>
        <p:spPr>
          <a:xfrm flipH="1">
            <a:off x="3849069" y="5737863"/>
            <a:ext cx="4791695" cy="829587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1A79EFB-D9EB-44D6-ADED-50BA8B6A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46" y="976348"/>
            <a:ext cx="8055352" cy="4860312"/>
          </a:xfrm>
        </p:spPr>
        <p:txBody>
          <a:bodyPr>
            <a:normAutofit/>
          </a:bodyPr>
          <a:lstStyle>
            <a:lvl1pPr marL="161990" indent="-161990">
              <a:buFont typeface="Wingdings" panose="05000000000000000000" pitchFamily="2" charset="2"/>
              <a:buChar char="Ø"/>
              <a:defRPr sz="2268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5972" indent="-161990">
              <a:buFont typeface="Wingdings" panose="05000000000000000000" pitchFamily="2" charset="2"/>
              <a:buChar char="Ø"/>
              <a:defRPr sz="1983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09950" indent="-161990">
              <a:buFont typeface="Wingdings" panose="05000000000000000000" pitchFamily="2" charset="2"/>
              <a:buChar char="Ø"/>
              <a:defRPr sz="17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33932" indent="-161990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57913" indent="-161990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3E46FE0-09B5-4328-9873-81844DA8E4D3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8640763" cy="667415"/>
          </a:xfrm>
          <a:prstGeom prst="rect">
            <a:avLst/>
          </a:prstGeom>
          <a:solidFill>
            <a:srgbClr val="002060">
              <a:alpha val="81961"/>
            </a:srgbClr>
          </a:solidFill>
        </p:spPr>
        <p:txBody>
          <a:bodyPr vert="horz" lIns="64802" tIns="32401" rIns="64802" bIns="3240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7" dirty="0">
                <a:solidFill>
                  <a:srgbClr val="FFFF00"/>
                </a:solidFill>
                <a:ea typeface="微软雅黑" panose="020B0503020204020204" pitchFamily="34" charset="-122"/>
              </a:rPr>
              <a:t>   </a:t>
            </a:r>
            <a:endParaRPr lang="zh-CN" altLang="en-US" sz="3117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A6242A-23AD-4AA0-A5E2-5C7ABB86ADBD}"/>
              </a:ext>
            </a:extLst>
          </p:cNvPr>
          <p:cNvCxnSpPr/>
          <p:nvPr userDrawn="1"/>
        </p:nvCxnSpPr>
        <p:spPr>
          <a:xfrm>
            <a:off x="-29456" y="750653"/>
            <a:ext cx="86996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20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84" y="1229123"/>
            <a:ext cx="6158795" cy="2370974"/>
          </a:xfrm>
        </p:spPr>
        <p:txBody>
          <a:bodyPr anchor="b">
            <a:normAutofit/>
          </a:bodyPr>
          <a:lstStyle>
            <a:lvl1pPr algn="ctr">
              <a:defRPr sz="453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984" y="3672101"/>
            <a:ext cx="6158795" cy="1296034"/>
          </a:xfrm>
        </p:spPr>
        <p:txBody>
          <a:bodyPr>
            <a:normAutofit/>
          </a:bodyPr>
          <a:lstStyle>
            <a:lvl1pPr marL="0" indent="0" algn="ctr">
              <a:buNone/>
              <a:defRPr sz="2079">
                <a:solidFill>
                  <a:schemeClr val="bg1">
                    <a:lumMod val="50000"/>
                  </a:schemeClr>
                </a:solidFill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529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3AEE318-286E-4218-B9EA-004730369FA1}"/>
              </a:ext>
            </a:extLst>
          </p:cNvPr>
          <p:cNvCxnSpPr/>
          <p:nvPr userDrawn="1"/>
        </p:nvCxnSpPr>
        <p:spPr>
          <a:xfrm>
            <a:off x="0" y="831421"/>
            <a:ext cx="8640763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50B04E62-7AD1-4412-AE6F-75E2001C4886}"/>
              </a:ext>
            </a:extLst>
          </p:cNvPr>
          <p:cNvSpPr/>
          <p:nvPr userDrawn="1"/>
        </p:nvSpPr>
        <p:spPr>
          <a:xfrm>
            <a:off x="0" y="0"/>
            <a:ext cx="8640763" cy="75805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40" y="-5295"/>
            <a:ext cx="7345533" cy="763355"/>
          </a:xfrm>
        </p:spPr>
        <p:txBody>
          <a:bodyPr anchor="b">
            <a:normAutofit/>
          </a:bodyPr>
          <a:lstStyle>
            <a:lvl1pPr algn="l">
              <a:defRPr sz="378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72639" y="994443"/>
            <a:ext cx="7993148" cy="4817337"/>
          </a:xfrm>
        </p:spPr>
        <p:txBody>
          <a:bodyPr>
            <a:normAutofit/>
          </a:bodyPr>
          <a:lstStyle>
            <a:lvl1pPr marL="216004" indent="-216004">
              <a:buFont typeface="Wingdings" panose="05000000000000000000" pitchFamily="2" charset="2"/>
              <a:buChar char="Ø"/>
              <a:defRPr sz="2646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48012" indent="-216004">
              <a:buFont typeface="Wingdings" panose="05000000000000000000" pitchFamily="2" charset="2"/>
              <a:buChar char="Ø"/>
              <a:defRPr sz="2268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080021" indent="-216004">
              <a:buFont typeface="Wingdings" panose="05000000000000000000" pitchFamily="2" charset="2"/>
              <a:buChar char="Ø"/>
              <a:defRPr sz="189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512029" indent="-216004">
              <a:buFont typeface="Wingdings" panose="05000000000000000000" pitchFamily="2" charset="2"/>
              <a:buChar char="Ø"/>
              <a:defRPr sz="170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944037" indent="-216004">
              <a:buFont typeface="Wingdings" panose="05000000000000000000" pitchFamily="2" charset="2"/>
              <a:buChar char="Ø"/>
              <a:defRPr sz="170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3954" y="6006164"/>
            <a:ext cx="1944172" cy="345009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189" y="6016896"/>
            <a:ext cx="4729235" cy="34500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827" y="6006163"/>
            <a:ext cx="541617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12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14" y="782917"/>
            <a:ext cx="7336535" cy="2586041"/>
          </a:xfrm>
        </p:spPr>
        <p:txBody>
          <a:bodyPr anchor="b">
            <a:normAutofit/>
          </a:bodyPr>
          <a:lstStyle>
            <a:lvl1pPr>
              <a:defRPr sz="37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14" y="3455960"/>
            <a:ext cx="7336535" cy="1292806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chemeClr val="bg1">
                    <a:lumMod val="50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462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7615" y="584443"/>
            <a:ext cx="7345535" cy="15082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47613" y="2236684"/>
            <a:ext cx="3618764" cy="32354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374386" y="2236684"/>
            <a:ext cx="3618320" cy="32354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32143" y="112002"/>
            <a:ext cx="6599710" cy="677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196" y="1300534"/>
            <a:ext cx="3655447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79196" y="2079055"/>
            <a:ext cx="365544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403" y="1300534"/>
            <a:ext cx="3673450" cy="778521"/>
          </a:xfrm>
        </p:spPr>
        <p:txBody>
          <a:bodyPr anchor="b">
            <a:normAutofit/>
          </a:bodyPr>
          <a:lstStyle>
            <a:lvl1pPr marL="0" indent="0">
              <a:buNone/>
              <a:defRPr sz="1701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558403" y="2079055"/>
            <a:ext cx="3673450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B62-8760-4756-A166-C87C8E2D0EF3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84A8-A682-4C3E-9A98-459CC56F99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59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7615" y="584443"/>
            <a:ext cx="7345535" cy="15082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430" y="2240393"/>
            <a:ext cx="3453948" cy="64253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457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47614" y="2882925"/>
            <a:ext cx="3618764" cy="2589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3299" y="2240393"/>
            <a:ext cx="3459852" cy="64253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457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374387" y="2882925"/>
            <a:ext cx="3618320" cy="2589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61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13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341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14" y="576015"/>
            <a:ext cx="2789317" cy="1911786"/>
          </a:xfrm>
        </p:spPr>
        <p:txBody>
          <a:bodyPr anchor="b"/>
          <a:lstStyle>
            <a:lvl1pPr algn="ctr"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598945" y="576017"/>
            <a:ext cx="4394204" cy="489613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15" y="2487802"/>
            <a:ext cx="2789317" cy="2984346"/>
          </a:xfrm>
        </p:spPr>
        <p:txBody>
          <a:bodyPr/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033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15" y="576015"/>
            <a:ext cx="3902346" cy="1911788"/>
          </a:xfrm>
        </p:spPr>
        <p:txBody>
          <a:bodyPr anchor="b"/>
          <a:lstStyle>
            <a:lvl1pPr algn="ctr"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8862" y="576017"/>
            <a:ext cx="2840425" cy="4896132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28" y="2487803"/>
            <a:ext cx="3902333" cy="2984345"/>
          </a:xfrm>
        </p:spPr>
        <p:txBody>
          <a:bodyPr/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24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28" y="4053061"/>
            <a:ext cx="7345522" cy="76689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657" y="659792"/>
            <a:ext cx="6961464" cy="3037061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14" y="4827275"/>
            <a:ext cx="7345536" cy="644873"/>
          </a:xfrm>
        </p:spPr>
        <p:txBody>
          <a:bodyPr/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21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14" y="576016"/>
            <a:ext cx="7345536" cy="3238429"/>
          </a:xfrm>
        </p:spPr>
        <p:txBody>
          <a:bodyPr anchor="ctr"/>
          <a:lstStyle>
            <a:lvl1pPr algn="ctr"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14" y="3973167"/>
            <a:ext cx="7345536" cy="1498982"/>
          </a:xfrm>
        </p:spPr>
        <p:txBody>
          <a:bodyPr anchor="ctr"/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26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65" y="824515"/>
            <a:ext cx="6593084" cy="2579517"/>
          </a:xfrm>
        </p:spPr>
        <p:txBody>
          <a:bodyPr anchor="ctr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19463" y="3411146"/>
            <a:ext cx="6202964" cy="562020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14" y="4131889"/>
            <a:ext cx="7345536" cy="1342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7031" y="838945"/>
            <a:ext cx="516790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8101" y="2948125"/>
            <a:ext cx="523172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55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934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14" y="2020895"/>
            <a:ext cx="7345536" cy="2373451"/>
          </a:xfrm>
        </p:spPr>
        <p:txBody>
          <a:bodyPr anchor="b"/>
          <a:lstStyle>
            <a:lvl1pPr algn="ctr"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614" y="4405475"/>
            <a:ext cx="7345536" cy="1077803"/>
          </a:xfrm>
        </p:spPr>
        <p:txBody>
          <a:bodyPr anchor="t"/>
          <a:lstStyle>
            <a:lvl1pPr marL="0" indent="0" algn="ctr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32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7614" y="576016"/>
            <a:ext cx="7345536" cy="15166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7614" y="2236684"/>
            <a:ext cx="2338063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68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7614" y="2781199"/>
            <a:ext cx="2338063" cy="26909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5516" y="2236684"/>
            <a:ext cx="2332780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68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691" y="2781199"/>
            <a:ext cx="2341164" cy="26909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0868" y="2236684"/>
            <a:ext cx="2342282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68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650868" y="2781199"/>
            <a:ext cx="2342282" cy="26909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7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A933-BF2C-4DD3-B615-9A9B1642194E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8DE2-8BF8-46CD-A717-436A2ED3CB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599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7614" y="577123"/>
            <a:ext cx="7345536" cy="15155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7615" y="3973166"/>
            <a:ext cx="2336244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79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7615" y="2236684"/>
            <a:ext cx="2336244" cy="1440039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7615" y="4517680"/>
            <a:ext cx="2336244" cy="954468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8690" y="3973166"/>
            <a:ext cx="2340085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79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47690" y="2236684"/>
            <a:ext cx="2341165" cy="144003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47690" y="4517679"/>
            <a:ext cx="2341165" cy="954469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0869" y="3973166"/>
            <a:ext cx="2339272" cy="54451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79" b="0">
                <a:solidFill>
                  <a:schemeClr val="tx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650868" y="2236684"/>
            <a:ext cx="2342282" cy="144003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650779" y="4517677"/>
            <a:ext cx="2342371" cy="954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14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47614" y="2236685"/>
            <a:ext cx="7345536" cy="323546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18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801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76018"/>
            <a:ext cx="1809604" cy="489613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47614" y="576018"/>
            <a:ext cx="5427922" cy="489613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80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F798F91-3C1A-4307-BDD1-1DF2C2E614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0" y="-7501"/>
            <a:ext cx="8657265" cy="65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1B267B4-9CF4-4F38-A9DA-E4363380DE77}"/>
              </a:ext>
            </a:extLst>
          </p:cNvPr>
          <p:cNvCxnSpPr/>
          <p:nvPr userDrawn="1"/>
        </p:nvCxnSpPr>
        <p:spPr>
          <a:xfrm>
            <a:off x="0" y="675018"/>
            <a:ext cx="8640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32038" y="1198861"/>
            <a:ext cx="7776687" cy="4589796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B5A8E77A-B508-48A1-895A-2392140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3AAD-448D-4795-8CFF-0824D2F05067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7A4A2A35-076F-4C85-8CC6-2C667372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623D6AE0-923E-47DE-8C05-90DF45CC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30602-115B-4647-94CB-A9E588565541}" type="slidenum">
              <a:rPr lang="en-US" altLang="zh-CN"/>
              <a:pPr/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161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1108528"/>
            <a:ext cx="7344649" cy="1389038"/>
          </a:xfrm>
        </p:spPr>
        <p:txBody>
          <a:bodyPr anchor="b"/>
          <a:lstStyle>
            <a:lvl1pPr algn="l">
              <a:defRPr sz="4536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9869" y="2497562"/>
            <a:ext cx="6303264" cy="1656045"/>
          </a:xfrm>
        </p:spPr>
        <p:txBody>
          <a:bodyPr/>
          <a:lstStyle>
            <a:lvl1pPr marL="0" indent="0" algn="l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43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1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9CF22-0708-43B0-988F-41A8FDE7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6010-45CD-439A-9B61-FE51A31EB231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47F52E-2265-46F4-8930-F431F722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B8E03E-5B54-4134-8504-16CE4550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C1BD-331F-4D3B-AB5E-822781999B52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197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33B0064-8602-406C-85EE-5BD04E6658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25875"/>
            <a:ext cx="8640763" cy="720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8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华文行楷" pitchFamily="2" charset="-122"/>
              </a:rPr>
              <a:t>  </a:t>
            </a:r>
            <a:endParaRPr kumimoji="1" lang="zh-CN" altLang="en-US" sz="4082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华文行楷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8954A22-3DDE-4345-B46D-D2C6A579977C}"/>
              </a:ext>
            </a:extLst>
          </p:cNvPr>
          <p:cNvCxnSpPr/>
          <p:nvPr userDrawn="1"/>
        </p:nvCxnSpPr>
        <p:spPr>
          <a:xfrm>
            <a:off x="0" y="790222"/>
            <a:ext cx="8640763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023" y="55774"/>
            <a:ext cx="7776687" cy="586493"/>
          </a:xfrm>
        </p:spPr>
        <p:txBody>
          <a:bodyPr/>
          <a:lstStyle>
            <a:lvl1pPr algn="l">
              <a:defRPr sz="377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678" y="953914"/>
            <a:ext cx="8165408" cy="4856214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692852A8-37B5-4ADE-B535-642B1C9F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8668-4FB3-43CA-AEFE-2157D931CE11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FC6E2CAD-0651-45AE-84AC-DA5DE29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5506282A-8094-49BB-BACF-6D074488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4950" y="5893359"/>
            <a:ext cx="2016178" cy="3456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2218-0385-4133-8306-565D24274EB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346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057" y="2763086"/>
            <a:ext cx="7344649" cy="1287035"/>
          </a:xfrm>
        </p:spPr>
        <p:txBody>
          <a:bodyPr anchor="t"/>
          <a:lstStyle>
            <a:lvl1pPr algn="l">
              <a:defRPr sz="4158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8057" y="1350036"/>
            <a:ext cx="7344649" cy="1417538"/>
          </a:xfrm>
        </p:spPr>
        <p:txBody>
          <a:bodyPr anchor="b"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43198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396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945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925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990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188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386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585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F2BF8F-82FD-4E8C-9787-2A9D3BA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F8F3-2EBC-49CB-85A9-6CE6F0D0C092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B60FF-0CF0-42BB-A893-476043CD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E4BE53-540F-4F3D-9B55-CD15B3C2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052E-8839-487E-994F-457415BF6652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82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8" y="1512044"/>
            <a:ext cx="3816337" cy="4276616"/>
          </a:xfrm>
        </p:spPr>
        <p:txBody>
          <a:bodyPr/>
          <a:lstStyle>
            <a:lvl1pPr>
              <a:defRPr sz="2645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8" y="1512044"/>
            <a:ext cx="3816337" cy="4276616"/>
          </a:xfrm>
        </p:spPr>
        <p:txBody>
          <a:bodyPr/>
          <a:lstStyle>
            <a:lvl1pPr>
              <a:defRPr sz="2645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C87132-9D91-466C-BD6A-3F387CB6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B971-C1C1-49F4-BD68-B59CE4A447B7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3B57DCE-07DA-4AA7-AF2B-855E0C42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364E103-06C4-450F-8439-8F7942D6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E97B-791D-40F2-AAD8-3BB1FFC71514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9935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9" y="1450545"/>
            <a:ext cx="381783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82" indent="0">
              <a:buNone/>
              <a:defRPr sz="1890" b="1"/>
            </a:lvl2pPr>
            <a:lvl3pPr marL="863964" indent="0">
              <a:buNone/>
              <a:defRPr sz="1701" b="1"/>
            </a:lvl3pPr>
            <a:lvl4pPr marL="1295945" indent="0">
              <a:buNone/>
              <a:defRPr sz="1511" b="1"/>
            </a:lvl4pPr>
            <a:lvl5pPr marL="1727925" indent="0">
              <a:buNone/>
              <a:defRPr sz="1511" b="1"/>
            </a:lvl5pPr>
            <a:lvl6pPr marL="2159907" indent="0">
              <a:buNone/>
              <a:defRPr sz="1511" b="1"/>
            </a:lvl6pPr>
            <a:lvl7pPr marL="2591889" indent="0">
              <a:buNone/>
              <a:defRPr sz="1511" b="1"/>
            </a:lvl7pPr>
            <a:lvl8pPr marL="3023869" indent="0">
              <a:buNone/>
              <a:defRPr sz="1511" b="1"/>
            </a:lvl8pPr>
            <a:lvl9pPr marL="3455851" indent="0">
              <a:buNone/>
              <a:defRPr sz="151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9" y="2055056"/>
            <a:ext cx="381783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93" y="1450545"/>
            <a:ext cx="381933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82" indent="0">
              <a:buNone/>
              <a:defRPr sz="1890" b="1"/>
            </a:lvl2pPr>
            <a:lvl3pPr marL="863964" indent="0">
              <a:buNone/>
              <a:defRPr sz="1701" b="1"/>
            </a:lvl3pPr>
            <a:lvl4pPr marL="1295945" indent="0">
              <a:buNone/>
              <a:defRPr sz="1511" b="1"/>
            </a:lvl4pPr>
            <a:lvl5pPr marL="1727925" indent="0">
              <a:buNone/>
              <a:defRPr sz="1511" b="1"/>
            </a:lvl5pPr>
            <a:lvl6pPr marL="2159907" indent="0">
              <a:buNone/>
              <a:defRPr sz="1511" b="1"/>
            </a:lvl6pPr>
            <a:lvl7pPr marL="2591889" indent="0">
              <a:buNone/>
              <a:defRPr sz="1511" b="1"/>
            </a:lvl7pPr>
            <a:lvl8pPr marL="3023869" indent="0">
              <a:buNone/>
              <a:defRPr sz="1511" b="1"/>
            </a:lvl8pPr>
            <a:lvl9pPr marL="3455851" indent="0">
              <a:buNone/>
              <a:defRPr sz="151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93" y="2055056"/>
            <a:ext cx="381933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939B2E8-B97D-46F4-85E1-AD982CDA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ADC9-07B2-4A0F-8D7D-11F7EB980066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90EFA64-0BE1-4727-A1D7-560B476A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1704028-8237-4ED0-8B89-0571DE6E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2D0F-C1E7-4772-AE45-03EA83258A77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1613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B88A00D-8AE5-47E1-95CD-14A936DB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45B9-335F-46C5-A912-86DFB61E7735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256FBF3-8746-4C37-9161-DE6B7BC6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6E84AF2-C6FA-4263-AF7B-0E1BEF4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77EF-B62E-4CD1-9112-E6393E7A5A09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76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A2CB-A2D5-4E17-B674-F4CCF3F7873A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AAD6-83BE-4AF9-BCE7-BB5C313FD9F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5368222-A443-483E-9747-212EBDD8E3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8337" y="5831840"/>
            <a:ext cx="5681565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r" defTabSz="86401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湖南省长沙市第一中学  瞿建湘</a:t>
            </a:r>
          </a:p>
        </p:txBody>
      </p:sp>
    </p:spTree>
    <p:extLst>
      <p:ext uri="{BB962C8B-B14F-4D97-AF65-F5344CB8AC3E}">
        <p14:creationId xmlns:p14="http://schemas.microsoft.com/office/powerpoint/2010/main" val="7395478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E647FEE-7EBD-4332-9B7B-9B2385F27C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25875"/>
            <a:ext cx="8640763" cy="720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8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华文行楷" pitchFamily="2" charset="-122"/>
              </a:rPr>
              <a:t>  </a:t>
            </a:r>
            <a:endParaRPr kumimoji="1" lang="zh-CN" altLang="en-US" sz="4082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华文行楷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8FC3578-8000-454A-A54C-36F5C8AFD0F1}"/>
              </a:ext>
            </a:extLst>
          </p:cNvPr>
          <p:cNvCxnSpPr/>
          <p:nvPr userDrawn="1"/>
        </p:nvCxnSpPr>
        <p:spPr>
          <a:xfrm>
            <a:off x="0" y="790222"/>
            <a:ext cx="8640763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19332" y="1020363"/>
            <a:ext cx="7889393" cy="4903168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00D93C19-2685-4C16-BD6F-2374E755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7D84-6691-4CA7-8CB9-847EF077887B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5C2A04DE-8B8B-4D28-BFEA-20F3AFEC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23CA31A4-ED9E-40BB-A46C-30D09602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8E8-4DF9-4157-A478-29A19A09C129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9242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045" y="1012516"/>
            <a:ext cx="4830427" cy="4771555"/>
          </a:xfr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66540" y="1012519"/>
            <a:ext cx="2842752" cy="3240111"/>
          </a:xfrm>
        </p:spPr>
        <p:txBody>
          <a:bodyPr/>
          <a:lstStyle>
            <a:lvl1pPr marL="0" indent="0">
              <a:buNone/>
              <a:defRPr sz="1322"/>
            </a:lvl1pPr>
            <a:lvl2pPr marL="431982" indent="0">
              <a:buNone/>
              <a:defRPr sz="1134"/>
            </a:lvl2pPr>
            <a:lvl3pPr marL="863964" indent="0">
              <a:buNone/>
              <a:defRPr sz="945"/>
            </a:lvl3pPr>
            <a:lvl4pPr marL="1295945" indent="0">
              <a:buNone/>
              <a:defRPr sz="850"/>
            </a:lvl4pPr>
            <a:lvl5pPr marL="1727925" indent="0">
              <a:buNone/>
              <a:defRPr sz="850"/>
            </a:lvl5pPr>
            <a:lvl6pPr marL="2159907" indent="0">
              <a:buNone/>
              <a:defRPr sz="850"/>
            </a:lvl6pPr>
            <a:lvl7pPr marL="2591889" indent="0">
              <a:buNone/>
              <a:defRPr sz="850"/>
            </a:lvl7pPr>
            <a:lvl8pPr marL="3023869" indent="0">
              <a:buNone/>
              <a:defRPr sz="850"/>
            </a:lvl8pPr>
            <a:lvl9pPr marL="3455851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49" y="269987"/>
            <a:ext cx="7778003" cy="658247"/>
          </a:xfrm>
        </p:spPr>
        <p:txBody>
          <a:bodyPr/>
          <a:lstStyle>
            <a:lvl1pPr algn="ctr">
              <a:defRPr sz="3402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08E9A89-B901-4C5B-8E94-CEC026C4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175A-6D48-4D00-98B7-DDB7BABCAE39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F321CCD-44B4-40AC-87DB-144267D5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C195C4B-1C5C-4658-A2FE-D01711F9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012A-49EA-47C1-9AE3-3512C1190B27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5283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0690" y="607503"/>
            <a:ext cx="742570" cy="4320147"/>
          </a:xfrm>
        </p:spPr>
        <p:txBody>
          <a:bodyPr vert="eaVert"/>
          <a:lstStyle>
            <a:lvl1pPr algn="l">
              <a:defRPr sz="2268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8546" y="511521"/>
            <a:ext cx="6062042" cy="5158654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023"/>
            </a:lvl1pPr>
            <a:lvl2pPr marL="431982" indent="0">
              <a:buNone/>
              <a:defRPr sz="2645"/>
            </a:lvl2pPr>
            <a:lvl3pPr marL="863964" indent="0">
              <a:buNone/>
              <a:defRPr sz="2268"/>
            </a:lvl3pPr>
            <a:lvl4pPr marL="1295945" indent="0">
              <a:buNone/>
              <a:defRPr sz="1890"/>
            </a:lvl4pPr>
            <a:lvl5pPr marL="1727925" indent="0">
              <a:buNone/>
              <a:defRPr sz="1890"/>
            </a:lvl5pPr>
            <a:lvl6pPr marL="2159907" indent="0">
              <a:buNone/>
              <a:defRPr sz="1890"/>
            </a:lvl6pPr>
            <a:lvl7pPr marL="2591889" indent="0">
              <a:buNone/>
              <a:defRPr sz="1890"/>
            </a:lvl7pPr>
            <a:lvl8pPr marL="3023869" indent="0">
              <a:buNone/>
              <a:defRPr sz="1890"/>
            </a:lvl8pPr>
            <a:lvl9pPr marL="3455851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83108" y="945010"/>
            <a:ext cx="864046" cy="3982635"/>
          </a:xfrm>
        </p:spPr>
        <p:txBody>
          <a:bodyPr vert="eaVert" anchor="ctr"/>
          <a:lstStyle>
            <a:lvl1pPr marL="0" indent="0" algn="ctr">
              <a:buNone/>
              <a:defRPr sz="1322"/>
            </a:lvl1pPr>
            <a:lvl2pPr marL="431982" indent="0" algn="ctr">
              <a:buNone/>
              <a:defRPr sz="1134"/>
            </a:lvl2pPr>
            <a:lvl3pPr marL="863964" indent="0" algn="ctr">
              <a:buNone/>
              <a:defRPr sz="945"/>
            </a:lvl3pPr>
            <a:lvl4pPr marL="1295945" indent="0" algn="ctr">
              <a:buNone/>
              <a:defRPr sz="850"/>
            </a:lvl4pPr>
            <a:lvl5pPr marL="1727925" indent="0" algn="ctr">
              <a:buNone/>
              <a:defRPr sz="850"/>
            </a:lvl5pPr>
            <a:lvl6pPr marL="2159907" indent="0">
              <a:buNone/>
              <a:defRPr sz="850"/>
            </a:lvl6pPr>
            <a:lvl7pPr marL="2591889" indent="0">
              <a:buNone/>
              <a:defRPr sz="850"/>
            </a:lvl7pPr>
            <a:lvl8pPr marL="3023869" indent="0">
              <a:buNone/>
              <a:defRPr sz="850"/>
            </a:lvl8pPr>
            <a:lvl9pPr marL="3455851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E5FF779-A987-49DA-B97B-1BAA48E8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B28E-8B4D-4449-B51D-D7764AEB81A9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C1EED6-228B-4777-8411-8F5EE470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33B8AB0-3820-4649-801E-475232AA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1506-9165-42D9-8C64-A78EE730610E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459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A1569-78DC-437D-9EED-9BECA073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7FCA-A5AD-4BAC-85A4-3A4BDAA4477B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750EF-02B4-4432-8667-B635817F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2D4A-2D39-4EA5-8200-B6FC51C3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25AD-08AD-44E5-B5D6-4832D44BE6A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248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0613" y="259516"/>
            <a:ext cx="1458112" cy="552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259516"/>
            <a:ext cx="6251068" cy="552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C49011-A8DF-4A9E-9632-AD849042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47D6-FB77-424F-8385-EC42E687AAEC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21C46-2B6E-41CC-86C1-248B2D43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F440A-EEF8-4EB1-B92F-C980C99C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01AA-12B6-4926-92F2-F5940A984A8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398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8" y="1108525"/>
            <a:ext cx="7344649" cy="1389038"/>
          </a:xfrm>
        </p:spPr>
        <p:txBody>
          <a:bodyPr anchor="b"/>
          <a:lstStyle>
            <a:lvl1pPr algn="l">
              <a:defRPr sz="4536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9869" y="2497562"/>
            <a:ext cx="6303265" cy="1656045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43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723030-F59D-414B-8959-79825A95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0871-1392-439E-B2FB-2FEB56EC1320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DDDB61-5123-48A6-B5BD-62E8F86D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C5F7E-D30D-4BDB-9B53-D63730A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7E93-A947-40D6-B363-2220E8EF8C92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17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18" y="949235"/>
            <a:ext cx="7886508" cy="4839422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999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848498-95CB-409E-A5FA-EC4CD0EC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B9DB-17BD-4BE7-BA53-85AF7EB3A9A5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126BC6-1280-40C5-9173-37A4F381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1470B-2354-40B3-A9A8-8D4D1264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5550" y="5893661"/>
            <a:ext cx="2016178" cy="3450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490F-91AA-461A-B7B1-D39D1684CD78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83CAAE1-38E1-48C4-B1D8-8E592A03A7F1}"/>
              </a:ext>
            </a:extLst>
          </p:cNvPr>
          <p:cNvCxnSpPr/>
          <p:nvPr userDrawn="1"/>
        </p:nvCxnSpPr>
        <p:spPr>
          <a:xfrm>
            <a:off x="1" y="744690"/>
            <a:ext cx="8640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">
            <a:extLst>
              <a:ext uri="{FF2B5EF4-FFF2-40B4-BE49-F238E27FC236}">
                <a16:creationId xmlns:a16="http://schemas.microsoft.com/office/drawing/2014/main" id="{D47537E9-67F3-42CB-BB1F-673B8204F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b="21626"/>
          <a:stretch>
            <a:fillRect/>
          </a:stretch>
        </p:blipFill>
        <p:spPr bwMode="auto">
          <a:xfrm>
            <a:off x="1" y="0"/>
            <a:ext cx="8640763" cy="69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46" y="75572"/>
            <a:ext cx="7637351" cy="586493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0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058" y="2763082"/>
            <a:ext cx="7344649" cy="1287035"/>
          </a:xfrm>
        </p:spPr>
        <p:txBody>
          <a:bodyPr anchor="t"/>
          <a:lstStyle>
            <a:lvl1pPr algn="l">
              <a:defRPr sz="4158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8058" y="1350034"/>
            <a:ext cx="7344649" cy="1417538"/>
          </a:xfrm>
        </p:spPr>
        <p:txBody>
          <a:bodyPr anchor="b"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43196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39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588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784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5981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177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37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569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B5539-A3A3-400C-8858-A5B80B0E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5F45-C414-4AD0-92D5-0BF95EFEC6D8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C7E14-ABE9-4E14-BF72-B9B8A564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375F4E-355E-4956-A3EA-F739494B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ACBD-600D-4B21-853D-C60183E00FC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20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8" y="1512041"/>
            <a:ext cx="3816337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9" y="1512041"/>
            <a:ext cx="3816337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C1C8087-53DE-4BF5-9EA8-C1E427AB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7A98-9DDD-4995-9232-2BEA62F1A615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25C463A-4474-446C-83E1-0677CD5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5B7AAD9-E626-4F9E-9A53-F24CEFE2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B750-312E-440C-BAC6-37093CF9773F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861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450540"/>
            <a:ext cx="3817838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2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7" indent="0">
              <a:buNone/>
              <a:defRPr sz="1512" b="1"/>
            </a:lvl4pPr>
            <a:lvl5pPr marL="1727849" indent="0">
              <a:buNone/>
              <a:defRPr sz="1512" b="1"/>
            </a:lvl5pPr>
            <a:lvl6pPr marL="2159810" indent="0">
              <a:buNone/>
              <a:defRPr sz="1512" b="1"/>
            </a:lvl6pPr>
            <a:lvl7pPr marL="2591773" indent="0">
              <a:buNone/>
              <a:defRPr sz="1512" b="1"/>
            </a:lvl7pPr>
            <a:lvl8pPr marL="3023735" indent="0">
              <a:buNone/>
              <a:defRPr sz="1512" b="1"/>
            </a:lvl8pPr>
            <a:lvl9pPr marL="3455697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8" y="2055057"/>
            <a:ext cx="3817838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89" y="1450540"/>
            <a:ext cx="381933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2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7" indent="0">
              <a:buNone/>
              <a:defRPr sz="1512" b="1"/>
            </a:lvl4pPr>
            <a:lvl5pPr marL="1727849" indent="0">
              <a:buNone/>
              <a:defRPr sz="1512" b="1"/>
            </a:lvl5pPr>
            <a:lvl6pPr marL="2159810" indent="0">
              <a:buNone/>
              <a:defRPr sz="1512" b="1"/>
            </a:lvl6pPr>
            <a:lvl7pPr marL="2591773" indent="0">
              <a:buNone/>
              <a:defRPr sz="1512" b="1"/>
            </a:lvl7pPr>
            <a:lvl8pPr marL="3023735" indent="0">
              <a:buNone/>
              <a:defRPr sz="1512" b="1"/>
            </a:lvl8pPr>
            <a:lvl9pPr marL="3455697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89" y="2055057"/>
            <a:ext cx="381933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A9F792E-E235-4AD2-9EB3-7AA95251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5D51-899A-40C0-96BC-C891FC860914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F719558-C552-4434-A358-34414A17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9D7636C-5924-4FEC-BAEC-78B6D424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E388-9EB7-4425-B80D-A1B215B7728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93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11198" y="504015"/>
            <a:ext cx="2786871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889470" y="1005031"/>
            <a:ext cx="4374386" cy="4605124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701"/>
            </a:lvl2pPr>
            <a:lvl3pPr>
              <a:defRPr sz="1512"/>
            </a:lvl3pPr>
            <a:lvl4pPr>
              <a:defRPr sz="1323"/>
            </a:lvl4pPr>
            <a:lvl5pPr>
              <a:defRPr sz="1323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11198" y="2016056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B299-3F58-49D1-913A-C8ECBFE5D08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361E-A25F-4991-A1A2-3A3F195941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868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866DD8BA-3022-4570-A652-DB4194D8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ACE3-F618-4866-8972-258925D64ED7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3C091EFE-2AA7-4FFE-B269-01FA1256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C75BD88-938C-4700-A21B-7A6F2DE7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F8BC-170A-4C7C-9606-879913A512FD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075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A88F68E-50AA-4DCD-9CC7-6488329B26C8}"/>
              </a:ext>
            </a:extLst>
          </p:cNvPr>
          <p:cNvCxnSpPr/>
          <p:nvPr userDrawn="1"/>
        </p:nvCxnSpPr>
        <p:spPr>
          <a:xfrm>
            <a:off x="1" y="675018"/>
            <a:ext cx="86407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32039" y="1233696"/>
            <a:ext cx="7776687" cy="4589796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4C793836-D759-4CA3-89E5-3B50B7E1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FD6E-080A-4A2D-A487-70AA724DA2F2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89FF499D-682E-45FC-9533-1FA4C595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CC9105BD-5B70-4677-859C-752666CB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5666-1334-464C-8D67-7A8F332FC6FE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231E0-7553-4CA4-A8BB-134C23D65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02"/>
            <a:ext cx="8657265" cy="65101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818778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046" y="1012512"/>
            <a:ext cx="4830427" cy="477155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66537" y="1012513"/>
            <a:ext cx="2842751" cy="3240111"/>
          </a:xfrm>
        </p:spPr>
        <p:txBody>
          <a:bodyPr/>
          <a:lstStyle>
            <a:lvl1pPr marL="0" indent="0">
              <a:buNone/>
              <a:defRPr sz="1323"/>
            </a:lvl1pPr>
            <a:lvl2pPr marL="431962" indent="0">
              <a:buNone/>
              <a:defRPr sz="1134"/>
            </a:lvl2pPr>
            <a:lvl3pPr marL="863925" indent="0">
              <a:buNone/>
              <a:defRPr sz="945"/>
            </a:lvl3pPr>
            <a:lvl4pPr marL="1295887" indent="0">
              <a:buNone/>
              <a:defRPr sz="849"/>
            </a:lvl4pPr>
            <a:lvl5pPr marL="1727849" indent="0">
              <a:buNone/>
              <a:defRPr sz="849"/>
            </a:lvl5pPr>
            <a:lvl6pPr marL="2159810" indent="0">
              <a:buNone/>
              <a:defRPr sz="849"/>
            </a:lvl6pPr>
            <a:lvl7pPr marL="2591773" indent="0">
              <a:buNone/>
              <a:defRPr sz="849"/>
            </a:lvl7pPr>
            <a:lvl8pPr marL="3023735" indent="0">
              <a:buNone/>
              <a:defRPr sz="849"/>
            </a:lvl8pPr>
            <a:lvl9pPr marL="3455697" indent="0">
              <a:buNone/>
              <a:defRPr sz="8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44" y="269987"/>
            <a:ext cx="7778003" cy="658247"/>
          </a:xfrm>
        </p:spPr>
        <p:txBody>
          <a:bodyPr/>
          <a:lstStyle>
            <a:lvl1pPr algn="l">
              <a:defRPr sz="3402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BD429F3-8FB5-43CD-9878-03E13398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8031-5476-4C96-9984-2345FDD00E2E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2DED785-4814-48F9-A22B-C46C7881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DCEABB0-54D8-4D43-98A3-8A85606B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F3E1-AA04-445A-899C-23107E8D47CB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C8460E-B55B-4E26-8C36-6282BA010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27" y="5221543"/>
            <a:ext cx="1604237" cy="12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54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0690" y="607499"/>
            <a:ext cx="742571" cy="4320147"/>
          </a:xfrm>
        </p:spPr>
        <p:txBody>
          <a:bodyPr vert="eaVert"/>
          <a:lstStyle>
            <a:lvl1pPr algn="l">
              <a:defRPr sz="2268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8546" y="511516"/>
            <a:ext cx="6062041" cy="5158654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1962" indent="0">
              <a:buNone/>
              <a:defRPr sz="2646"/>
            </a:lvl2pPr>
            <a:lvl3pPr marL="863925" indent="0">
              <a:buNone/>
              <a:defRPr sz="2268"/>
            </a:lvl3pPr>
            <a:lvl4pPr marL="1295887" indent="0">
              <a:buNone/>
              <a:defRPr sz="1890"/>
            </a:lvl4pPr>
            <a:lvl5pPr marL="1727849" indent="0">
              <a:buNone/>
              <a:defRPr sz="1890"/>
            </a:lvl5pPr>
            <a:lvl6pPr marL="2159810" indent="0">
              <a:buNone/>
              <a:defRPr sz="1890"/>
            </a:lvl6pPr>
            <a:lvl7pPr marL="2591773" indent="0">
              <a:buNone/>
              <a:defRPr sz="1890"/>
            </a:lvl7pPr>
            <a:lvl8pPr marL="3023735" indent="0">
              <a:buNone/>
              <a:defRPr sz="1890"/>
            </a:lvl8pPr>
            <a:lvl9pPr marL="3455697" indent="0">
              <a:buNone/>
              <a:defRPr sz="189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83107" y="945011"/>
            <a:ext cx="864046" cy="3982635"/>
          </a:xfrm>
        </p:spPr>
        <p:txBody>
          <a:bodyPr vert="eaVert" anchor="ctr"/>
          <a:lstStyle>
            <a:lvl1pPr marL="0" indent="0" algn="ctr">
              <a:buNone/>
              <a:defRPr sz="1323"/>
            </a:lvl1pPr>
            <a:lvl2pPr marL="431962" indent="0" algn="ctr">
              <a:buNone/>
              <a:defRPr sz="1134"/>
            </a:lvl2pPr>
            <a:lvl3pPr marL="863925" indent="0" algn="ctr">
              <a:buNone/>
              <a:defRPr sz="945"/>
            </a:lvl3pPr>
            <a:lvl4pPr marL="1295887" indent="0" algn="ctr">
              <a:buNone/>
              <a:defRPr sz="849"/>
            </a:lvl4pPr>
            <a:lvl5pPr marL="1727849" indent="0" algn="ctr">
              <a:buNone/>
              <a:defRPr sz="849"/>
            </a:lvl5pPr>
            <a:lvl6pPr marL="2159810" indent="0">
              <a:buNone/>
              <a:defRPr sz="849"/>
            </a:lvl6pPr>
            <a:lvl7pPr marL="2591773" indent="0">
              <a:buNone/>
              <a:defRPr sz="849"/>
            </a:lvl7pPr>
            <a:lvl8pPr marL="3023735" indent="0">
              <a:buNone/>
              <a:defRPr sz="849"/>
            </a:lvl8pPr>
            <a:lvl9pPr marL="3455697" indent="0">
              <a:buNone/>
              <a:defRPr sz="8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5A213D2-76C0-4CFF-8816-704256C9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63A0-9D12-4572-A7BB-0DAB8A49CAA0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AF2B20-B6D6-41C8-BCE8-A6F651AD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36E4CD6-270F-4BDD-8C45-D586DB2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4F07-F007-42E5-8117-4AB2D8422545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073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59F37-9DA2-4588-AC3A-4C0ABC4F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BD9C-28D4-4A8C-81F4-A1E6615AA862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4F9D7D-F010-43F3-B405-EC39093F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8BCA4-018D-41E4-82B1-FFDCBB16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A7F7-E43C-4BE2-AC38-878C2ED6017A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429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0613" y="259510"/>
            <a:ext cx="1458112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9" y="259510"/>
            <a:ext cx="625106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CA508-36FD-4561-BB64-F0887364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E3D7-A7AD-4704-A7CF-E8324F8620E1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AFC10-1C32-4C15-B005-7C625252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ED45CC-ECC0-4A2A-AE2B-A7EB74BE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AF34-A6D3-4CD9-BF01-628FC3ADC650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4763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배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3"/>
            <a:ext cx="8640763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날짜 개체 틀 2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835" latinLnBrk="1">
              <a:defRPr/>
            </a:pPr>
            <a:endParaRPr lang="ko-KR" altLang="en-US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6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863835" latinLnBrk="1">
              <a:defRPr/>
            </a:pPr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6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863835" latinLnBrk="1">
              <a:defRPr/>
            </a:pPr>
            <a:fld id="{327DEDD3-77FC-48F3-8FFE-9ACC16D58D8E}" type="slidenum">
              <a:rPr lang="ko-KR" altLang="en-US" smtClean="0">
                <a:latin typeface="Malgun Gothic" panose="020B0503020000020004" pitchFamily="50" charset="-127"/>
              </a:rPr>
              <a:pPr defTabSz="863835" latinLnBrk="1">
                <a:defRPr/>
              </a:pPr>
              <a:t>‹#›</a:t>
            </a:fld>
            <a:endParaRPr lang="ko-KR" altLang="en-US">
              <a:latin typeface="Malgun Gothic" panose="020B0503020000020004" pitchFamily="50" charset="-127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178592-7847-4965-9FF5-4D8982851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164" b="75034"/>
          <a:stretch/>
        </p:blipFill>
        <p:spPr>
          <a:xfrm flipH="1">
            <a:off x="3849070" y="5737863"/>
            <a:ext cx="4791695" cy="829587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1A79EFB-D9EB-44D6-ADED-50BA8B6A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47" y="976349"/>
            <a:ext cx="8055352" cy="4860312"/>
          </a:xfrm>
        </p:spPr>
        <p:txBody>
          <a:bodyPr>
            <a:normAutofit/>
          </a:bodyPr>
          <a:lstStyle>
            <a:lvl1pPr marL="161973" indent="-161973">
              <a:buFont typeface="Wingdings" panose="05000000000000000000" pitchFamily="2" charset="2"/>
              <a:buChar char="Ø"/>
              <a:defRPr sz="2268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5920" indent="-161973">
              <a:buFont typeface="Wingdings" panose="05000000000000000000" pitchFamily="2" charset="2"/>
              <a:buChar char="Ø"/>
              <a:defRPr sz="1982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09863" indent="-161973">
              <a:buFont typeface="Wingdings" panose="05000000000000000000" pitchFamily="2" charset="2"/>
              <a:buChar char="Ø"/>
              <a:defRPr sz="17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33811" indent="-161973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57758" indent="-161973">
              <a:buFont typeface="Wingdings" panose="05000000000000000000" pitchFamily="2" charset="2"/>
              <a:buChar char="Ø"/>
              <a:defRPr sz="1418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3E46FE0-09B5-4328-9873-81844DA8E4D3}"/>
              </a:ext>
            </a:extLst>
          </p:cNvPr>
          <p:cNvSpPr txBox="1">
            <a:spLocks/>
          </p:cNvSpPr>
          <p:nvPr userDrawn="1"/>
        </p:nvSpPr>
        <p:spPr>
          <a:xfrm>
            <a:off x="2" y="3"/>
            <a:ext cx="8640763" cy="667415"/>
          </a:xfrm>
          <a:prstGeom prst="rect">
            <a:avLst/>
          </a:prstGeom>
          <a:solidFill>
            <a:srgbClr val="002060">
              <a:alpha val="81961"/>
            </a:srgbClr>
          </a:solidFill>
        </p:spPr>
        <p:txBody>
          <a:bodyPr vert="horz" lIns="64798" tIns="32399" rIns="64798" bIns="3239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6" dirty="0">
                <a:solidFill>
                  <a:srgbClr val="FFFF00"/>
                </a:solidFill>
                <a:ea typeface="微软雅黑" panose="020B0503020204020204" pitchFamily="34" charset="-122"/>
              </a:rPr>
              <a:t>   </a:t>
            </a:r>
            <a:endParaRPr lang="zh-CN" altLang="en-US" sz="3116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A6242A-23AD-4AA0-A5E2-5C7ABB86ADBD}"/>
              </a:ext>
            </a:extLst>
          </p:cNvPr>
          <p:cNvCxnSpPr/>
          <p:nvPr userDrawn="1"/>
        </p:nvCxnSpPr>
        <p:spPr>
          <a:xfrm>
            <a:off x="-29455" y="750653"/>
            <a:ext cx="86996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88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60529"/>
            <a:ext cx="7344649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3592"/>
            <a:ext cx="6480572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A2BE-EC6F-42BD-A1A8-5B0A91A36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8747" cy="648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0747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66" y="1029851"/>
            <a:ext cx="7715045" cy="4806807"/>
          </a:xfrm>
        </p:spPr>
        <p:txBody>
          <a:bodyPr>
            <a:normAutofit/>
          </a:bodyPr>
          <a:lstStyle>
            <a:lvl1pPr marL="216004" indent="-216004">
              <a:buFont typeface="Wingdings" panose="05000000000000000000" pitchFamily="2" charset="2"/>
              <a:buChar char="Ø"/>
              <a:defRPr sz="3024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48012" indent="-216004">
              <a:buFont typeface="Wingdings" panose="05000000000000000000" pitchFamily="2" charset="2"/>
              <a:buChar char="Ø"/>
              <a:defRPr sz="2646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0021" indent="-216004">
              <a:buFont typeface="Wingdings" panose="05000000000000000000" pitchFamily="2" charset="2"/>
              <a:buChar char="Ø"/>
              <a:defRPr sz="2268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12029" indent="-216004">
              <a:buFont typeface="Wingdings" panose="05000000000000000000" pitchFamily="2" charset="2"/>
              <a:buChar char="Ø"/>
              <a:defRPr sz="189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4037" indent="-216004">
              <a:buFont typeface="Wingdings" panose="05000000000000000000" pitchFamily="2" charset="2"/>
              <a:buChar char="Ø"/>
              <a:defRPr sz="189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632C7B-5B98-4384-860B-B03DDAB361CC}"/>
              </a:ext>
            </a:extLst>
          </p:cNvPr>
          <p:cNvSpPr/>
          <p:nvPr userDrawn="1"/>
        </p:nvSpPr>
        <p:spPr>
          <a:xfrm>
            <a:off x="0" y="0"/>
            <a:ext cx="8640763" cy="73910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1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8D0297E-DF5A-4CA7-AA85-5F2F204D69CC}"/>
              </a:ext>
            </a:extLst>
          </p:cNvPr>
          <p:cNvCxnSpPr/>
          <p:nvPr userDrawn="1"/>
        </p:nvCxnSpPr>
        <p:spPr>
          <a:xfrm>
            <a:off x="0" y="828022"/>
            <a:ext cx="8640763" cy="0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5" y="141005"/>
            <a:ext cx="7452658" cy="514514"/>
          </a:xfrm>
        </p:spPr>
        <p:txBody>
          <a:bodyPr>
            <a:noAutofit/>
          </a:bodyPr>
          <a:lstStyle>
            <a:lvl1pPr>
              <a:defRPr sz="378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279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922">
          <p15:clr>
            <a:srgbClr val="FBAE40"/>
          </p15:clr>
        </p15:guide>
        <p15:guide id="2" pos="839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6"/>
            <a:ext cx="7452658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9"/>
            <a:ext cx="7452658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5740-EBD7-484A-9237-E10908E513A3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250-BC40-48CE-84B9-4D26E7FE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99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b="21626"/>
          <a:stretch>
            <a:fillRect/>
          </a:stretch>
        </p:blipFill>
        <p:spPr bwMode="auto">
          <a:xfrm>
            <a:off x="0" y="1"/>
            <a:ext cx="8640763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53040" y="46502"/>
            <a:ext cx="7778187" cy="66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594052" y="6006163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79F882-C78E-419E-83B0-D38095E8373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2862253" y="6006163"/>
            <a:ext cx="29162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102539" y="6006163"/>
            <a:ext cx="1944172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134">
                <a:solidFill>
                  <a:srgbClr val="949596"/>
                </a:solidFill>
              </a:defRPr>
            </a:lvl1pPr>
          </a:lstStyle>
          <a:p>
            <a:pPr>
              <a:defRPr/>
            </a:pPr>
            <a:fld id="{0A56EB83-6144-4B9C-A735-1E8CE50E2C3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732020"/>
            <a:ext cx="8640763" cy="4080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53040" y="1060529"/>
            <a:ext cx="7769187" cy="4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83F0C3-0644-442C-8DE1-5928BD5C815F}"/>
              </a:ext>
            </a:extLst>
          </p:cNvPr>
          <p:cNvSpPr txBox="1"/>
          <p:nvPr userDrawn="1"/>
        </p:nvSpPr>
        <p:spPr>
          <a:xfrm>
            <a:off x="7139879" y="5623952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17975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 kern="1200"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32008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864017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296025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728033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37806" indent="-337806" algn="just" rtl="0" eaLnBrk="0" fontAlgn="base" hangingPunct="0">
        <a:lnSpc>
          <a:spcPct val="110000"/>
        </a:lnSpc>
        <a:spcBef>
          <a:spcPts val="1701"/>
        </a:spcBef>
        <a:spcAft>
          <a:spcPct val="0"/>
        </a:spcAft>
        <a:buClr>
          <a:srgbClr val="EA970C"/>
        </a:buClr>
        <a:buSzPct val="60000"/>
        <a:buFont typeface="Arial" panose="020B0604020202020204" pitchFamily="34" charset="0"/>
        <a:buChar char="▐"/>
        <a:defRPr sz="1890" kern="1200">
          <a:solidFill>
            <a:srgbClr val="956C1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37806" indent="-337806" algn="just" rtl="0" eaLnBrk="0" fontAlgn="base" hangingPunct="0">
        <a:lnSpc>
          <a:spcPct val="130000"/>
        </a:lnSpc>
        <a:spcBef>
          <a:spcPct val="0"/>
        </a:spcBef>
        <a:spcAft>
          <a:spcPts val="567"/>
        </a:spcAft>
        <a:buClr>
          <a:srgbClr val="FAD597"/>
        </a:buClr>
        <a:buFont typeface="幼圆" panose="02010509060101010101" pitchFamily="49" charset="-122"/>
        <a:buChar char=" "/>
        <a:defRPr sz="1512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080021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b="21626"/>
          <a:stretch>
            <a:fillRect/>
          </a:stretch>
        </p:blipFill>
        <p:spPr bwMode="auto">
          <a:xfrm>
            <a:off x="0" y="1"/>
            <a:ext cx="8640763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53040" y="46502"/>
            <a:ext cx="7778187" cy="66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594052" y="6006163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79F882-C78E-419E-83B0-D38095E8373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2862253" y="6006163"/>
            <a:ext cx="29162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102539" y="6006163"/>
            <a:ext cx="1944172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134">
                <a:solidFill>
                  <a:srgbClr val="949596"/>
                </a:solidFill>
              </a:defRPr>
            </a:lvl1pPr>
          </a:lstStyle>
          <a:p>
            <a:pPr>
              <a:defRPr/>
            </a:pPr>
            <a:fld id="{0A56EB83-6144-4B9C-A735-1E8CE50E2C3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732020"/>
            <a:ext cx="8640763" cy="4080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53040" y="1060529"/>
            <a:ext cx="7769187" cy="4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C54AD-D341-4B21-8F01-6346FE0A45DA}"/>
              </a:ext>
            </a:extLst>
          </p:cNvPr>
          <p:cNvSpPr txBox="1"/>
          <p:nvPr userDrawn="1"/>
        </p:nvSpPr>
        <p:spPr>
          <a:xfrm>
            <a:off x="7139879" y="5623952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7624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 kern="1200"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32008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864017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296025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728033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37806" indent="-337806" algn="just" rtl="0" eaLnBrk="0" fontAlgn="base" hangingPunct="0">
        <a:lnSpc>
          <a:spcPct val="110000"/>
        </a:lnSpc>
        <a:spcBef>
          <a:spcPts val="1701"/>
        </a:spcBef>
        <a:spcAft>
          <a:spcPct val="0"/>
        </a:spcAft>
        <a:buClr>
          <a:srgbClr val="EA970C"/>
        </a:buClr>
        <a:buSzPct val="60000"/>
        <a:buFont typeface="Arial" panose="020B0604020202020204" pitchFamily="34" charset="0"/>
        <a:buChar char="▐"/>
        <a:defRPr sz="1890" kern="1200">
          <a:solidFill>
            <a:srgbClr val="956C1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37806" indent="-337806" algn="just" rtl="0" eaLnBrk="0" fontAlgn="base" hangingPunct="0">
        <a:lnSpc>
          <a:spcPct val="130000"/>
        </a:lnSpc>
        <a:spcBef>
          <a:spcPct val="0"/>
        </a:spcBef>
        <a:spcAft>
          <a:spcPts val="567"/>
        </a:spcAft>
        <a:buClr>
          <a:srgbClr val="FAD597"/>
        </a:buClr>
        <a:buFont typeface="幼圆" panose="02010509060101010101" pitchFamily="49" charset="-122"/>
        <a:buChar char=" "/>
        <a:defRPr sz="1512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080021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图片 8">
            <a:extLst>
              <a:ext uri="{FF2B5EF4-FFF2-40B4-BE49-F238E27FC236}">
                <a16:creationId xmlns:a16="http://schemas.microsoft.com/office/drawing/2014/main" id="{3F335DC9-9424-4BDC-93F6-7A63E4135E5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6164"/>
            <a:ext cx="8640763" cy="4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>
            <a:extLst>
              <a:ext uri="{FF2B5EF4-FFF2-40B4-BE49-F238E27FC236}">
                <a16:creationId xmlns:a16="http://schemas.microsoft.com/office/drawing/2014/main" id="{976B7EC6-8251-49C1-9D97-94A642159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038" y="259508"/>
            <a:ext cx="7776687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5" name="文本占位符 2">
            <a:extLst>
              <a:ext uri="{FF2B5EF4-FFF2-40B4-BE49-F238E27FC236}">
                <a16:creationId xmlns:a16="http://schemas.microsoft.com/office/drawing/2014/main" id="{978835CF-0F64-41D7-8A93-EFE73122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2038" y="1512041"/>
            <a:ext cx="7776687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F8659-9525-4156-90A3-269590701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34">
                <a:solidFill>
                  <a:srgbClr val="898989"/>
                </a:solidFill>
                <a:latin typeface="Cambr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5349410-3F07-4853-A442-1ADE67FD207F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5108F-49CE-43FA-BC3E-44DAAE848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5009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3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05958-1ADF-4197-8F59-20831DD5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34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BEB2E965-C1E0-4552-8DBA-E412DE66D27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23F745-5102-4380-B698-C0FE0662B472}"/>
              </a:ext>
            </a:extLst>
          </p:cNvPr>
          <p:cNvSpPr txBox="1"/>
          <p:nvPr userDrawn="1"/>
        </p:nvSpPr>
        <p:spPr>
          <a:xfrm>
            <a:off x="7257144" y="4498932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204833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58" b="1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24006" indent="-32400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18" charset="2"/>
        <a:buChar char="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b="21626"/>
          <a:stretch>
            <a:fillRect/>
          </a:stretch>
        </p:blipFill>
        <p:spPr bwMode="auto">
          <a:xfrm>
            <a:off x="1" y="2"/>
            <a:ext cx="8640763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53040" y="46503"/>
            <a:ext cx="7778187" cy="66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594052" y="6006164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79F882-C78E-419E-83B0-D38095E8373D}" type="datetimeFigureOut">
              <a:rPr lang="zh-CN" altLang="en-US"/>
              <a:t>2018/9/19 Wednesday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2862253" y="6006164"/>
            <a:ext cx="29162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3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102539" y="6006164"/>
            <a:ext cx="1944172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134">
                <a:solidFill>
                  <a:srgbClr val="949596"/>
                </a:solidFill>
              </a:defRPr>
            </a:lvl1pPr>
          </a:lstStyle>
          <a:p>
            <a:pPr>
              <a:defRPr/>
            </a:pPr>
            <a:fld id="{0A56EB83-6144-4B9C-A735-1E8CE50E2C3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" y="732021"/>
            <a:ext cx="8640763" cy="408011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1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53040" y="1060530"/>
            <a:ext cx="7769187" cy="4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53E206C-D46C-4E73-A74A-2DDAAC0D04F9}"/>
              </a:ext>
            </a:extLst>
          </p:cNvPr>
          <p:cNvSpPr txBox="1"/>
          <p:nvPr userDrawn="1"/>
        </p:nvSpPr>
        <p:spPr>
          <a:xfrm>
            <a:off x="7139879" y="5623952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42256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 kern="1200">
          <a:solidFill>
            <a:schemeClr val="bg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31962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863925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295887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727849" algn="l" rtl="0" fontAlgn="base">
        <a:lnSpc>
          <a:spcPct val="90000"/>
        </a:lnSpc>
        <a:spcBef>
          <a:spcPct val="0"/>
        </a:spcBef>
        <a:spcAft>
          <a:spcPct val="0"/>
        </a:spcAft>
        <a:defRPr sz="3024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37770" indent="-337770" algn="just" rtl="0" eaLnBrk="0" fontAlgn="base" hangingPunct="0">
        <a:lnSpc>
          <a:spcPct val="110000"/>
        </a:lnSpc>
        <a:spcBef>
          <a:spcPts val="1701"/>
        </a:spcBef>
        <a:spcAft>
          <a:spcPct val="0"/>
        </a:spcAft>
        <a:buClr>
          <a:srgbClr val="EA970C"/>
        </a:buClr>
        <a:buSzPct val="60000"/>
        <a:buFont typeface="Arial" panose="020B0604020202020204" pitchFamily="34" charset="0"/>
        <a:buChar char="▐"/>
        <a:defRPr sz="1890" kern="1200">
          <a:solidFill>
            <a:srgbClr val="956C1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37770" indent="-337770" algn="just" rtl="0" eaLnBrk="0" fontAlgn="base" hangingPunct="0">
        <a:lnSpc>
          <a:spcPct val="130000"/>
        </a:lnSpc>
        <a:spcBef>
          <a:spcPct val="0"/>
        </a:spcBef>
        <a:spcAft>
          <a:spcPts val="567"/>
        </a:spcAft>
        <a:buClr>
          <a:srgbClr val="FAD597"/>
        </a:buClr>
        <a:buFont typeface="幼圆" panose="02010509060101010101" pitchFamily="49" charset="-122"/>
        <a:buChar char=" "/>
        <a:defRPr sz="1512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079905" indent="-215981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7" indent="-215981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3829" indent="-215981" algn="l" rtl="0" eaLnBrk="0" fontAlgn="base" hangingPunct="0">
        <a:lnSpc>
          <a:spcPct val="90000"/>
        </a:lnSpc>
        <a:spcBef>
          <a:spcPts val="4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579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75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716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677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62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7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849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697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8640765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615" y="584443"/>
            <a:ext cx="7345535" cy="1508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14" y="2236685"/>
            <a:ext cx="7345536" cy="323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105" y="5559152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614" y="5559152"/>
            <a:ext cx="472923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1533" y="5559152"/>
            <a:ext cx="54161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9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4" r:id="rId18"/>
  </p:sldLayoutIdLst>
  <p:txStyles>
    <p:titleStyle>
      <a:lvl1pPr algn="ctr" defTabSz="864017" rtl="0" eaLnBrk="1" latinLnBrk="0" hangingPunct="1">
        <a:lnSpc>
          <a:spcPct val="90000"/>
        </a:lnSpc>
        <a:spcBef>
          <a:spcPct val="0"/>
        </a:spcBef>
        <a:buNone/>
        <a:defRPr sz="3402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120000"/>
        </a:lnSpc>
        <a:spcBef>
          <a:spcPts val="945"/>
        </a:spcBef>
        <a:buClr>
          <a:schemeClr val="tx1"/>
        </a:buClr>
        <a:buFont typeface="Arial" panose="020B0604020202020204" pitchFamily="34" charset="0"/>
        <a:buChar char="•"/>
        <a:defRPr sz="18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7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51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BB884ED3-F94B-4921-B8DC-0C43985BF67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56" y="4644125"/>
            <a:ext cx="2340207" cy="183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E9ACCC3-8833-4205-96B6-B4AC4E98FCDE}"/>
              </a:ext>
            </a:extLst>
          </p:cNvPr>
          <p:cNvSpPr/>
          <p:nvPr/>
        </p:nvSpPr>
        <p:spPr>
          <a:xfrm>
            <a:off x="0" y="0"/>
            <a:ext cx="8640763" cy="675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91C8ED-67C5-4FD0-B963-675E12CC255D}"/>
              </a:ext>
            </a:extLst>
          </p:cNvPr>
          <p:cNvSpPr/>
          <p:nvPr/>
        </p:nvSpPr>
        <p:spPr>
          <a:xfrm>
            <a:off x="0" y="38695"/>
            <a:ext cx="4320382" cy="675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1"/>
          </a:p>
        </p:txBody>
      </p:sp>
      <p:pic>
        <p:nvPicPr>
          <p:cNvPr id="1033" name="图片 8">
            <a:extLst>
              <a:ext uri="{FF2B5EF4-FFF2-40B4-BE49-F238E27FC236}">
                <a16:creationId xmlns:a16="http://schemas.microsoft.com/office/drawing/2014/main" id="{C12EAEEC-39C8-48C4-97F2-AC41059984D5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6164"/>
            <a:ext cx="8640763" cy="4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>
            <a:extLst>
              <a:ext uri="{FF2B5EF4-FFF2-40B4-BE49-F238E27FC236}">
                <a16:creationId xmlns:a16="http://schemas.microsoft.com/office/drawing/2014/main" id="{88EC0668-9852-4F57-A58B-5612FBC6FE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038" y="259207"/>
            <a:ext cx="7776687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5" name="文本占位符 2">
            <a:extLst>
              <a:ext uri="{FF2B5EF4-FFF2-40B4-BE49-F238E27FC236}">
                <a16:creationId xmlns:a16="http://schemas.microsoft.com/office/drawing/2014/main" id="{EC718BD6-FAF7-417D-B6DC-39143C8932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2038" y="1512041"/>
            <a:ext cx="7776687" cy="42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DA801D-82CD-4DA2-97F8-251B6D0CD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38" y="6006763"/>
            <a:ext cx="2016178" cy="3438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34">
                <a:solidFill>
                  <a:srgbClr val="898989"/>
                </a:solidFill>
                <a:latin typeface="Cambr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AA5D97C-C7A8-4EC2-AEDB-5C67ACAD20FA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0E14C-FE7E-45AF-BB57-6A6A44E31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261" y="6006763"/>
            <a:ext cx="2736242" cy="343809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3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3A679-7FE8-4A8C-BD61-9CAE98222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547" y="6006763"/>
            <a:ext cx="2016178" cy="3438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34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38B4DED4-6CC2-4C8F-9804-7C19E58DBFB0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80AAA9-D8B6-4EB0-A40F-E32999B8EBD7}"/>
              </a:ext>
            </a:extLst>
          </p:cNvPr>
          <p:cNvSpPr txBox="1"/>
          <p:nvPr userDrawn="1"/>
        </p:nvSpPr>
        <p:spPr>
          <a:xfrm>
            <a:off x="7234386" y="4795779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31182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8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82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82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82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82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20412" indent="-32041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2948" kern="1200">
          <a:solidFill>
            <a:schemeClr val="tx1"/>
          </a:solidFill>
          <a:latin typeface="+mn-lt"/>
          <a:ea typeface="+mn-ea"/>
          <a:cs typeface="+mn-cs"/>
        </a:defRPr>
      </a:lvl1pPr>
      <a:lvl2pPr marL="698426" indent="-2664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076440" indent="-212408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08456" indent="-212408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940471" indent="-212408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18" charset="2"/>
        <a:buChar char="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75897" indent="-215990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7879" indent="-215990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39861" indent="-215990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1841" indent="-215990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8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8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图片 8">
            <a:extLst>
              <a:ext uri="{FF2B5EF4-FFF2-40B4-BE49-F238E27FC236}">
                <a16:creationId xmlns:a16="http://schemas.microsoft.com/office/drawing/2014/main" id="{3F335DC9-9424-4BDC-93F6-7A63E4135E5D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6165"/>
            <a:ext cx="8640763" cy="4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>
            <a:extLst>
              <a:ext uri="{FF2B5EF4-FFF2-40B4-BE49-F238E27FC236}">
                <a16:creationId xmlns:a16="http://schemas.microsoft.com/office/drawing/2014/main" id="{976B7EC6-8251-49C1-9D97-94A642159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039" y="259509"/>
            <a:ext cx="7776687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5" name="文本占位符 2">
            <a:extLst>
              <a:ext uri="{FF2B5EF4-FFF2-40B4-BE49-F238E27FC236}">
                <a16:creationId xmlns:a16="http://schemas.microsoft.com/office/drawing/2014/main" id="{978835CF-0F64-41D7-8A93-EFE73122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2039" y="1512041"/>
            <a:ext cx="7776687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F8659-9525-4156-90A3-269590701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34">
                <a:solidFill>
                  <a:srgbClr val="898989"/>
                </a:solidFill>
                <a:latin typeface="Cambr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5349410-3F07-4853-A442-1ADE67FD207F}" type="datetimeFigureOut">
              <a:rPr lang="en-US" altLang="zh-CN"/>
              <a:pPr>
                <a:defRPr/>
              </a:pPr>
              <a:t>9/19/2018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5108F-49CE-43FA-BC3E-44DAAE848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261" y="6006164"/>
            <a:ext cx="2736242" cy="345009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3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05958-1ADF-4197-8F59-20831DD5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2547" y="6006164"/>
            <a:ext cx="2016178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34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BEB2E965-C1E0-4552-8DBA-E412DE66D27C}" type="slidenum">
              <a:rPr lang="en-US" altLang="zh-CN"/>
              <a:pPr>
                <a:defRPr/>
              </a:pPr>
              <a:t>‹#›</a:t>
            </a:fld>
            <a:endParaRPr lang="zh-CN" altLang="en-US"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ABD7F8-2F0F-4BE6-9DB0-3C53B080D85A}"/>
              </a:ext>
            </a:extLst>
          </p:cNvPr>
          <p:cNvSpPr txBox="1"/>
          <p:nvPr userDrawn="1"/>
        </p:nvSpPr>
        <p:spPr>
          <a:xfrm>
            <a:off x="7252894" y="4832842"/>
            <a:ext cx="108234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瞿建湘课件</a:t>
            </a:r>
          </a:p>
        </p:txBody>
      </p:sp>
    </p:spTree>
    <p:extLst>
      <p:ext uri="{BB962C8B-B14F-4D97-AF65-F5344CB8AC3E}">
        <p14:creationId xmlns:p14="http://schemas.microsoft.com/office/powerpoint/2010/main" val="19834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58" b="1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23971" indent="-32397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1938" indent="-2699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5" indent="-215981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7" indent="-215981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3829" indent="-215981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18" charset="2"/>
        <a:buChar char="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5792" indent="-215981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7754" indent="-215981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16" indent="-215981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1677" indent="-215981" algn="l" rtl="0" eaLnBrk="1" latinLnBrk="0" hangingPunct="1">
        <a:spcBef>
          <a:spcPct val="20000"/>
        </a:spcBef>
        <a:buFont typeface="Arial"/>
        <a:buChar char="•"/>
        <a:defRPr kumimoji="0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45011"/>
            <a:ext cx="7452658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725046"/>
            <a:ext cx="7452658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6006164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8A7-513C-47BE-9B6D-29FE45CBE407}" type="datetimeFigureOut">
              <a:rPr lang="zh-CN" altLang="en-US" smtClean="0"/>
              <a:t>2018/9/19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6006164"/>
            <a:ext cx="29162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6006164"/>
            <a:ext cx="194417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8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hyperlink" Target="2017&#24180;&#39640;&#32771;&#26032;&#35838;&#26631;&#20840;&#22269;&#8545;&#25991;&#32508;&#65288;&#21382;&#21490;&#65289;&#21367;.doc" TargetMode="External"/><Relationship Id="rId4" Type="http://schemas.openxmlformats.org/officeDocument/2006/relationships/hyperlink" Target="2018&#23626;&#22269;&#21367;&#21382;&#21490;&#30495;&#39064;&#20877;&#30740;&#35835;-&#36873;&#25321;&#39064;.doc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../../2017&#23626;&#39640;&#32771;/2017&#23626;&#39640;&#19977;&#35838;&#20214;%20&#31532;3&#36718;&#22797;&#20064;&#35838;&#20214;/&#21382;&#21490;&#36814;&#32771;&#25351;&#23548;1-&#24320;&#25918;&#35797;&#39064;&#19982;&#22270;&#34920;1.pptx" TargetMode="External"/><Relationship Id="rId2" Type="http://schemas.openxmlformats.org/officeDocument/2006/relationships/slide" Target="slide10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2.xml"/><Relationship Id="rId4" Type="http://schemas.openxmlformats.org/officeDocument/2006/relationships/hyperlink" Target="../../2017&#23626;&#39640;&#32771;/2017&#23626;&#39640;&#19977;&#35838;&#20214;%20&#31532;3&#36718;&#22797;&#20064;&#35838;&#20214;/&#21382;&#21490;&#36814;&#32771;&#25351;&#23548;3-&#36873;&#25321;&#39064;.pptx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slide" Target="slide44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2018&#22269;&#21367;&#21382;&#21490;&#30495;&#39064;&#20877;&#30740;&#35835;-&#36873;&#25321;&#39064;-&#26495;&#22359;.doc" TargetMode="External"/><Relationship Id="rId1" Type="http://schemas.openxmlformats.org/officeDocument/2006/relationships/slideLayout" Target="../slideLayouts/slideLayout7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/>
          <p:nvPr/>
        </p:nvSpPr>
        <p:spPr bwMode="auto">
          <a:xfrm>
            <a:off x="410807" y="2629033"/>
            <a:ext cx="8096151" cy="9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None/>
              <a:defRPr sz="20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4017">
              <a:spcBef>
                <a:spcPts val="1701"/>
              </a:spcBef>
              <a:defRPr/>
            </a:pPr>
            <a:r>
              <a:rPr lang="en-US" altLang="zh-CN" sz="3200" b="1" dirty="0">
                <a:solidFill>
                  <a:srgbClr val="454749">
                    <a:lumMod val="50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</a:rPr>
              <a:t>——2018</a:t>
            </a:r>
            <a:r>
              <a:rPr lang="zh-CN" altLang="en-US" sz="3200" b="1" dirty="0">
                <a:solidFill>
                  <a:srgbClr val="454749">
                    <a:lumMod val="50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</a:rPr>
              <a:t>年高考历史国卷赏析及复习建议</a:t>
            </a:r>
          </a:p>
        </p:txBody>
      </p:sp>
      <p:sp>
        <p:nvSpPr>
          <p:cNvPr id="96260" name="TextBox 8"/>
          <p:cNvSpPr txBox="1">
            <a:spLocks noChangeArrowheads="1"/>
          </p:cNvSpPr>
          <p:nvPr/>
        </p:nvSpPr>
        <p:spPr bwMode="auto">
          <a:xfrm>
            <a:off x="2748337" y="5831840"/>
            <a:ext cx="5681565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r" defTabSz="86401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CN" altLang="en-US" sz="2800" b="1" dirty="0">
                <a:solidFill>
                  <a:srgbClr val="454749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湖南省长沙市第一中学  瞿建湘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78" y="948656"/>
            <a:ext cx="8674734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4017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零落泥尘香如故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E4B6CBC-C0D8-4B21-BBF1-3CFAB6AAF80F}"/>
              </a:ext>
            </a:extLst>
          </p:cNvPr>
          <p:cNvSpPr txBox="1"/>
          <p:nvPr/>
        </p:nvSpPr>
        <p:spPr>
          <a:xfrm>
            <a:off x="539395" y="364733"/>
            <a:ext cx="2106202" cy="584775"/>
          </a:xfrm>
          <a:prstGeom prst="rect">
            <a:avLst/>
          </a:prstGeom>
          <a:noFill/>
          <a:ln w="57150" cmpd="thinThick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湖南</a:t>
            </a:r>
            <a:r>
              <a:rPr lang="en-US" altLang="zh-CN" sz="3200" b="1" dirty="0">
                <a:latin typeface="+mj-ea"/>
                <a:ea typeface="+mj-ea"/>
              </a:rPr>
              <a:t>·</a:t>
            </a:r>
            <a:r>
              <a:rPr lang="zh-CN" altLang="en-US" sz="3200" b="1" dirty="0">
                <a:latin typeface="+mj-ea"/>
                <a:ea typeface="+mj-ea"/>
              </a:rPr>
              <a:t>长沙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FBB9CF7-077F-45B9-99AB-FF35E925D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2" b="41571"/>
          <a:stretch/>
        </p:blipFill>
        <p:spPr>
          <a:xfrm>
            <a:off x="-1" y="3320870"/>
            <a:ext cx="8640763" cy="2393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8E06DB8-BB2C-4330-A778-E75E292DC0D2}"/>
              </a:ext>
            </a:extLst>
          </p:cNvPr>
          <p:cNvSpPr/>
          <p:nvPr/>
        </p:nvSpPr>
        <p:spPr>
          <a:xfrm>
            <a:off x="4783726" y="3506847"/>
            <a:ext cx="1478155" cy="76944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作用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DB0C2D2-5586-4D5A-BC8A-C8E52E9A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780" dirty="0"/>
              <a:t>非选择题的设计</a:t>
            </a:r>
            <a:endParaRPr sz="3780" dirty="0"/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69BE7327-DE5A-489C-A204-2DD7ECD78ACD}"/>
              </a:ext>
            </a:extLst>
          </p:cNvPr>
          <p:cNvSpPr/>
          <p:nvPr/>
        </p:nvSpPr>
        <p:spPr>
          <a:xfrm rot="19910952">
            <a:off x="-382914" y="3211133"/>
            <a:ext cx="9472034" cy="861221"/>
          </a:xfrm>
          <a:prstGeom prst="rightArrow">
            <a:avLst>
              <a:gd name="adj1" fmla="val 50000"/>
              <a:gd name="adj2" fmla="val 137109"/>
            </a:avLst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15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A9D38C-500D-4C89-A879-3EEEB06024EC}"/>
              </a:ext>
            </a:extLst>
          </p:cNvPr>
          <p:cNvSpPr/>
          <p:nvPr/>
        </p:nvSpPr>
        <p:spPr>
          <a:xfrm>
            <a:off x="247497" y="4541583"/>
            <a:ext cx="1255472" cy="732188"/>
          </a:xfrm>
          <a:prstGeom prst="rect">
            <a:avLst/>
          </a:prstGeom>
          <a:solidFill>
            <a:srgbClr val="268E4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背景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8AE8CF-7D08-49CD-ACBE-5106DC71A568}"/>
              </a:ext>
            </a:extLst>
          </p:cNvPr>
          <p:cNvSpPr/>
          <p:nvPr/>
        </p:nvSpPr>
        <p:spPr>
          <a:xfrm>
            <a:off x="961446" y="5370754"/>
            <a:ext cx="1255472" cy="732188"/>
          </a:xfrm>
          <a:prstGeom prst="rect">
            <a:avLst/>
          </a:prstGeom>
          <a:solidFill>
            <a:srgbClr val="268E4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原因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860B68-6D3E-4821-9F59-6C469CD83BB6}"/>
              </a:ext>
            </a:extLst>
          </p:cNvPr>
          <p:cNvSpPr/>
          <p:nvPr/>
        </p:nvSpPr>
        <p:spPr>
          <a:xfrm>
            <a:off x="2050101" y="3533650"/>
            <a:ext cx="1255472" cy="7321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EA96F5-5E67-4E28-8209-D3AD0C496EFD}"/>
              </a:ext>
            </a:extLst>
          </p:cNvPr>
          <p:cNvSpPr/>
          <p:nvPr/>
        </p:nvSpPr>
        <p:spPr>
          <a:xfrm>
            <a:off x="2790902" y="4396782"/>
            <a:ext cx="1255472" cy="7321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理解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0EDAC7-B0BB-4C91-8CE6-0F8E02FB654A}"/>
              </a:ext>
            </a:extLst>
          </p:cNvPr>
          <p:cNvSpPr/>
          <p:nvPr/>
        </p:nvSpPr>
        <p:spPr>
          <a:xfrm>
            <a:off x="1361799" y="2863649"/>
            <a:ext cx="1255472" cy="7321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C9DA6D-63CB-4A78-8B34-C8563F54E493}"/>
              </a:ext>
            </a:extLst>
          </p:cNvPr>
          <p:cNvSpPr/>
          <p:nvPr/>
        </p:nvSpPr>
        <p:spPr>
          <a:xfrm>
            <a:off x="3680984" y="4992897"/>
            <a:ext cx="1255472" cy="7321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变化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153503-3987-461A-8EAE-50605445BEC8}"/>
              </a:ext>
            </a:extLst>
          </p:cNvPr>
          <p:cNvSpPr/>
          <p:nvPr/>
        </p:nvSpPr>
        <p:spPr>
          <a:xfrm>
            <a:off x="4146530" y="2677585"/>
            <a:ext cx="1255472" cy="73218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意义</a:t>
            </a: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3BDC87A6-781B-4EEC-9203-63DC5F1128E9}"/>
              </a:ext>
            </a:extLst>
          </p:cNvPr>
          <p:cNvSpPr/>
          <p:nvPr/>
        </p:nvSpPr>
        <p:spPr>
          <a:xfrm>
            <a:off x="3712866" y="5592151"/>
            <a:ext cx="1627543" cy="61351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87B6E201-9162-4D08-8F7B-BCA5D549B4DC}"/>
              </a:ext>
            </a:extLst>
          </p:cNvPr>
          <p:cNvSpPr/>
          <p:nvPr/>
        </p:nvSpPr>
        <p:spPr>
          <a:xfrm rot="16200000">
            <a:off x="481777" y="2571070"/>
            <a:ext cx="1317036" cy="61201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46316BC-F387-4B15-9D41-0596843B9F0E}"/>
              </a:ext>
            </a:extLst>
          </p:cNvPr>
          <p:cNvSpPr/>
          <p:nvPr/>
        </p:nvSpPr>
        <p:spPr>
          <a:xfrm>
            <a:off x="2211114" y="1262349"/>
            <a:ext cx="2315523" cy="7321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评述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1616FFC-9630-4A59-98E6-FAA06B1A5A9E}"/>
              </a:ext>
            </a:extLst>
          </p:cNvPr>
          <p:cNvSpPr/>
          <p:nvPr/>
        </p:nvSpPr>
        <p:spPr>
          <a:xfrm rot="19921738">
            <a:off x="229271" y="2240667"/>
            <a:ext cx="7527204" cy="2962580"/>
          </a:xfrm>
          <a:prstGeom prst="ellipse">
            <a:avLst/>
          </a:prstGeom>
          <a:solidFill>
            <a:srgbClr val="00B05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76E386-E4D3-47A6-8506-CE26F959DD39}"/>
              </a:ext>
            </a:extLst>
          </p:cNvPr>
          <p:cNvSpPr/>
          <p:nvPr/>
        </p:nvSpPr>
        <p:spPr>
          <a:xfrm>
            <a:off x="6405581" y="2605180"/>
            <a:ext cx="1255472" cy="73218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认识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B125AD-1591-449C-9565-018C507F14D0}"/>
              </a:ext>
            </a:extLst>
          </p:cNvPr>
          <p:cNvSpPr/>
          <p:nvPr/>
        </p:nvSpPr>
        <p:spPr>
          <a:xfrm>
            <a:off x="5789478" y="1726264"/>
            <a:ext cx="1255472" cy="73218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启示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57BDCF5-1948-44C5-97E1-5EFBBAA077A2}"/>
              </a:ext>
            </a:extLst>
          </p:cNvPr>
          <p:cNvSpPr/>
          <p:nvPr/>
        </p:nvSpPr>
        <p:spPr>
          <a:xfrm>
            <a:off x="2547134" y="1989400"/>
            <a:ext cx="1605200" cy="7321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评析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2E14D5C-EF85-4216-A137-DC781A51277F}"/>
              </a:ext>
            </a:extLst>
          </p:cNvPr>
          <p:cNvSpPr/>
          <p:nvPr/>
        </p:nvSpPr>
        <p:spPr>
          <a:xfrm>
            <a:off x="163249" y="4502744"/>
            <a:ext cx="1729962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背景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4DAE7-1368-458B-BF75-7665C4D4F534}"/>
              </a:ext>
            </a:extLst>
          </p:cNvPr>
          <p:cNvSpPr/>
          <p:nvPr/>
        </p:nvSpPr>
        <p:spPr>
          <a:xfrm>
            <a:off x="4293532" y="2523149"/>
            <a:ext cx="1729961" cy="193899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意义</a:t>
            </a:r>
            <a:endParaRPr kumimoji="0" lang="en-US" altLang="zh-CN" sz="6000" b="1" i="0" u="none" strike="noStrike" kern="1200" cap="none" spc="0" normalizeH="0" baseline="0" noProof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rgbClr val="AE600A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rgbClr val="AE600A">
                      <a:tint val="80000"/>
                      <a:satMod val="250000"/>
                      <a:alpha val="4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作用</a:t>
            </a:r>
            <a:endParaRPr kumimoji="0" lang="zh-CN" altLang="en-US" sz="6000" b="1" i="0" u="none" strike="noStrike" kern="1200" cap="none" spc="0" normalizeH="0" baseline="0" noProof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rgbClr val="AE600A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3" grpId="0" animBg="1"/>
      <p:bldP spid="19" grpId="0" animBg="1"/>
      <p:bldP spid="2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E20FBD-3287-49A6-8D9D-3185C81F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37" y="1137902"/>
            <a:ext cx="7776687" cy="4589796"/>
          </a:xfrm>
        </p:spPr>
        <p:txBody>
          <a:bodyPr/>
          <a:lstStyle/>
          <a:p>
            <a:r>
              <a:rPr lang="en-US" altLang="zh-CN" sz="2400" dirty="0"/>
              <a:t>28</a:t>
            </a:r>
            <a:r>
              <a:rPr lang="zh-CN" altLang="zh-CN" sz="2400" dirty="0"/>
              <a:t>．【</a:t>
            </a:r>
            <a:r>
              <a:rPr lang="en-US" altLang="zh-CN" sz="2400" dirty="0"/>
              <a:t>2017</a:t>
            </a:r>
            <a:r>
              <a:rPr lang="zh-CN" altLang="zh-CN" sz="2400" dirty="0"/>
              <a:t>年</a:t>
            </a:r>
            <a:r>
              <a:rPr lang="zh-CN" altLang="zh-CN" sz="2400" b="1" dirty="0"/>
              <a:t>全国新课标Ⅱ卷</a:t>
            </a:r>
            <a:r>
              <a:rPr lang="zh-CN" altLang="zh-CN" sz="2400" dirty="0"/>
              <a:t>】</a:t>
            </a:r>
            <a:r>
              <a:rPr lang="en-US" altLang="zh-CN" sz="2400" dirty="0"/>
              <a:t>1879</a:t>
            </a:r>
            <a:r>
              <a:rPr lang="zh-CN" altLang="zh-CN" sz="2400" dirty="0"/>
              <a:t>年以前，福州船政局所造之船均“派拨各省，并不索取原价分文”；此后造船所用材料费用由用船一方拨付，采取“协造”方式生产。这种变化反映了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．军用工业由官办转为商办</a:t>
            </a:r>
            <a:r>
              <a:rPr lang="en-US" altLang="zh-CN" sz="2400" dirty="0"/>
              <a:t>           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zh-CN" altLang="zh-CN" sz="2400" dirty="0">
                <a:solidFill>
                  <a:srgbClr val="FF0000"/>
                </a:solidFill>
              </a:rPr>
              <a:t>．“协造”意在缓解经费压力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．军工产品市场化趋势明显</a:t>
            </a:r>
            <a:r>
              <a:rPr lang="en-US" altLang="zh-CN" sz="2400" dirty="0"/>
              <a:t>           </a:t>
            </a:r>
          </a:p>
          <a:p>
            <a:r>
              <a:rPr lang="en-US" altLang="zh-CN" sz="2400" dirty="0">
                <a:highlight>
                  <a:srgbClr val="00FF00"/>
                </a:highlight>
              </a:rPr>
              <a:t>D</a:t>
            </a:r>
            <a:r>
              <a:rPr lang="zh-CN" altLang="zh-CN" sz="2400" dirty="0">
                <a:highlight>
                  <a:srgbClr val="00FF00"/>
                </a:highlight>
              </a:rPr>
              <a:t>．近代轮船制造业走出困境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7F26C3D-C96D-4E20-8A68-D325A3130074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3467954749"/>
      </p:ext>
    </p:extLst>
  </p:cSld>
  <p:clrMapOvr>
    <a:masterClrMapping/>
  </p:clrMapOvr>
  <p:transition spd="slow">
    <p:cover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83B6B2A-560C-4A0C-919F-9FB0BEF6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40" y="918375"/>
            <a:ext cx="8224281" cy="4589796"/>
          </a:xfrm>
        </p:spPr>
        <p:txBody>
          <a:bodyPr/>
          <a:lstStyle/>
          <a:p>
            <a:r>
              <a:rPr lang="en-US" altLang="zh-CN" sz="2400" dirty="0"/>
              <a:t>34</a:t>
            </a:r>
            <a:r>
              <a:rPr lang="zh-CN" altLang="zh-CN" sz="2400" dirty="0"/>
              <a:t>．【</a:t>
            </a:r>
            <a:r>
              <a:rPr lang="en-US" altLang="zh-CN" sz="2400" dirty="0"/>
              <a:t>2017</a:t>
            </a:r>
            <a:r>
              <a:rPr lang="zh-CN" altLang="zh-CN" sz="2400" dirty="0"/>
              <a:t>年</a:t>
            </a:r>
            <a:r>
              <a:rPr lang="zh-CN" altLang="zh-CN" sz="2400" b="1" dirty="0"/>
              <a:t>全国新课标Ⅱ卷</a:t>
            </a:r>
            <a:r>
              <a:rPr lang="zh-CN" altLang="zh-CN" sz="2400" dirty="0"/>
              <a:t>】</a:t>
            </a:r>
            <a:r>
              <a:rPr lang="en-US" altLang="zh-CN" sz="2400" dirty="0"/>
              <a:t>1800</a:t>
            </a:r>
            <a:r>
              <a:rPr lang="zh-CN" altLang="zh-CN" sz="2400" dirty="0"/>
              <a:t>年，美国总统、联邦党人亚当斯要求政见不同的内阁成员皮克林辞职，遭到皮克林拒绝，于是亚当斯将其免职。皮克林因此成为美国历史上第一位被总统免职的内阁成员。亚当斯此举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>
                <a:highlight>
                  <a:srgbClr val="00FF00"/>
                </a:highlight>
              </a:rPr>
              <a:t>A</a:t>
            </a:r>
            <a:r>
              <a:rPr lang="zh-CN" altLang="zh-CN" sz="2400" dirty="0">
                <a:highlight>
                  <a:srgbClr val="00FF00"/>
                </a:highlight>
              </a:rPr>
              <a:t>．加强了联邦政府的行政权力</a:t>
            </a:r>
            <a:r>
              <a:rPr lang="en-US" altLang="zh-CN" sz="2400" dirty="0"/>
              <a:t>         </a:t>
            </a:r>
          </a:p>
          <a:p>
            <a:r>
              <a:rPr lang="en-US" altLang="zh-CN" sz="2400" dirty="0"/>
              <a:t>B</a:t>
            </a:r>
            <a:r>
              <a:rPr lang="zh-CN" altLang="zh-CN" sz="2400" dirty="0"/>
              <a:t>．体现了总统与内阁之间权限不明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C</a:t>
            </a:r>
            <a:r>
              <a:rPr lang="zh-CN" altLang="zh-CN" sz="2400" dirty="0">
                <a:solidFill>
                  <a:srgbClr val="FF0000"/>
                </a:solidFill>
              </a:rPr>
              <a:t>．行使了宪法赋予总统的职权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        </a:t>
            </a:r>
          </a:p>
          <a:p>
            <a:r>
              <a:rPr lang="en-US" altLang="zh-CN" sz="2400" dirty="0"/>
              <a:t>D</a:t>
            </a:r>
            <a:r>
              <a:rPr lang="zh-CN" altLang="zh-CN" sz="2400" dirty="0"/>
              <a:t>．反映了联邦党与其他党派的斗争</a:t>
            </a:r>
          </a:p>
          <a:p>
            <a:endParaRPr lang="zh-CN" altLang="en-US" sz="2400" dirty="0"/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2538EAD9-34E3-4456-9E24-DE1782597212}"/>
              </a:ext>
            </a:extLst>
          </p:cNvPr>
          <p:cNvSpPr/>
          <p:nvPr/>
        </p:nvSpPr>
        <p:spPr>
          <a:xfrm rot="20853737">
            <a:off x="1816047" y="4316207"/>
            <a:ext cx="6626950" cy="1375955"/>
          </a:xfrm>
          <a:prstGeom prst="wedgeRoundRectCallout">
            <a:avLst>
              <a:gd name="adj1" fmla="val -40749"/>
              <a:gd name="adj2" fmla="val -82215"/>
              <a:gd name="adj3" fmla="val 16667"/>
            </a:avLst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华文楷体" panose="02010600040101010101" pitchFamily="2" charset="-122"/>
                <a:cs typeface="+mn-cs"/>
              </a:rPr>
              <a:t>高大上的选项就是正确的？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不要迷恋哥，哥只是一个传说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9AD0FD4C-4988-41B1-AF9C-064F582A4075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28500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中国学生发展核心素养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099009" y="1130819"/>
          <a:ext cx="6486245" cy="457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 rot="18215418">
            <a:off x="1296148" y="2110211"/>
            <a:ext cx="2803993" cy="99245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DE7B4E">
                      <a:lumMod val="50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自   主   发   展 </a:t>
            </a:r>
          </a:p>
        </p:txBody>
      </p:sp>
      <p:sp>
        <p:nvSpPr>
          <p:cNvPr id="9" name="矩形 8"/>
          <p:cNvSpPr/>
          <p:nvPr/>
        </p:nvSpPr>
        <p:spPr>
          <a:xfrm rot="3019073">
            <a:off x="4286188" y="2010028"/>
            <a:ext cx="2803993" cy="99245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DE7B4E">
                      <a:lumMod val="50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社   会   参   与 </a:t>
            </a:r>
          </a:p>
        </p:txBody>
      </p:sp>
      <p:sp>
        <p:nvSpPr>
          <p:cNvPr id="10" name="矩形 9"/>
          <p:cNvSpPr/>
          <p:nvPr/>
        </p:nvSpPr>
        <p:spPr>
          <a:xfrm>
            <a:off x="2823482" y="5213274"/>
            <a:ext cx="2803993" cy="814061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DE7B4E">
                      <a:lumMod val="50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文   化   基   础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09337" y="1131030"/>
            <a:ext cx="3265589" cy="4402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544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0850" y="3429093"/>
            <a:ext cx="2071555" cy="772969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全面发展</a:t>
            </a:r>
          </a:p>
        </p:txBody>
      </p:sp>
      <p:sp>
        <p:nvSpPr>
          <p:cNvPr id="100361" name="文本框 5"/>
          <p:cNvSpPr txBox="1">
            <a:spLocks noChangeArrowheads="1"/>
          </p:cNvSpPr>
          <p:nvPr/>
        </p:nvSpPr>
        <p:spPr bwMode="auto">
          <a:xfrm>
            <a:off x="1309801" y="4984635"/>
            <a:ext cx="1513540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人文积淀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人文情怀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审美情趣</a:t>
            </a:r>
          </a:p>
        </p:txBody>
      </p:sp>
      <p:sp>
        <p:nvSpPr>
          <p:cNvPr id="100362" name="文本框 10"/>
          <p:cNvSpPr txBox="1">
            <a:spLocks noChangeArrowheads="1"/>
          </p:cNvSpPr>
          <p:nvPr/>
        </p:nvSpPr>
        <p:spPr bwMode="auto">
          <a:xfrm>
            <a:off x="5850422" y="4983135"/>
            <a:ext cx="1512041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理性思维批判质疑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勇于探究</a:t>
            </a:r>
          </a:p>
        </p:txBody>
      </p:sp>
      <p:sp>
        <p:nvSpPr>
          <p:cNvPr id="100363" name="文本框 11"/>
          <p:cNvSpPr txBox="1">
            <a:spLocks noChangeArrowheads="1"/>
          </p:cNvSpPr>
          <p:nvPr/>
        </p:nvSpPr>
        <p:spPr bwMode="auto">
          <a:xfrm>
            <a:off x="205771" y="915025"/>
            <a:ext cx="1513540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乐学善学勤于反思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信息意识</a:t>
            </a:r>
          </a:p>
        </p:txBody>
      </p:sp>
      <p:sp>
        <p:nvSpPr>
          <p:cNvPr id="100364" name="文本框 12"/>
          <p:cNvSpPr txBox="1">
            <a:spLocks noChangeArrowheads="1"/>
          </p:cNvSpPr>
          <p:nvPr/>
        </p:nvSpPr>
        <p:spPr bwMode="auto">
          <a:xfrm>
            <a:off x="205771" y="2539569"/>
            <a:ext cx="1513540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珍爱生命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健全人格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自我管理</a:t>
            </a:r>
          </a:p>
        </p:txBody>
      </p:sp>
      <p:sp>
        <p:nvSpPr>
          <p:cNvPr id="100365" name="文本框 13"/>
          <p:cNvSpPr txBox="1">
            <a:spLocks noChangeArrowheads="1"/>
          </p:cNvSpPr>
          <p:nvPr/>
        </p:nvSpPr>
        <p:spPr bwMode="auto">
          <a:xfrm>
            <a:off x="7062455" y="922526"/>
            <a:ext cx="1513541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社会责任国家认同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国际理解</a:t>
            </a:r>
          </a:p>
        </p:txBody>
      </p:sp>
      <p:sp>
        <p:nvSpPr>
          <p:cNvPr id="100366" name="文本框 14"/>
          <p:cNvSpPr txBox="1">
            <a:spLocks noChangeArrowheads="1"/>
          </p:cNvSpPr>
          <p:nvPr/>
        </p:nvSpPr>
        <p:spPr bwMode="auto">
          <a:xfrm>
            <a:off x="7027955" y="2530569"/>
            <a:ext cx="1513540" cy="1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劳动意识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问题解决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技术运用</a:t>
            </a:r>
          </a:p>
        </p:txBody>
      </p:sp>
    </p:spTree>
    <p:extLst>
      <p:ext uri="{BB962C8B-B14F-4D97-AF65-F5344CB8AC3E}">
        <p14:creationId xmlns:p14="http://schemas.microsoft.com/office/powerpoint/2010/main" val="227029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/>
      <p:bldP spid="10" grpId="0"/>
      <p:bldP spid="7" grpId="0"/>
      <p:bldP spid="5" grpId="0" animBg="1"/>
      <p:bldP spid="100361" grpId="0"/>
      <p:bldP spid="100362" grpId="0"/>
      <p:bldP spid="100363" grpId="0"/>
      <p:bldP spid="100364" grpId="0"/>
      <p:bldP spid="100365" grpId="0"/>
      <p:bldP spid="10036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CB999E0-5AE8-4AC7-A47E-03E3ECD4A815}"/>
              </a:ext>
            </a:extLst>
          </p:cNvPr>
          <p:cNvGrpSpPr/>
          <p:nvPr/>
        </p:nvGrpSpPr>
        <p:grpSpPr>
          <a:xfrm>
            <a:off x="5499621" y="4612737"/>
            <a:ext cx="2518568" cy="1519542"/>
            <a:chOff x="5499621" y="4612737"/>
            <a:chExt cx="2518568" cy="1519542"/>
          </a:xfrm>
        </p:grpSpPr>
        <p:pic>
          <p:nvPicPr>
            <p:cNvPr id="107528" name="内容占位符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21" y="4612737"/>
              <a:ext cx="2518568" cy="151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5703628" y="5008747"/>
              <a:ext cx="2109057" cy="6594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864017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家国情怀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53892A4-D503-45A0-85CB-1972FF3A6B05}"/>
              </a:ext>
            </a:extLst>
          </p:cNvPr>
          <p:cNvGrpSpPr/>
          <p:nvPr/>
        </p:nvGrpSpPr>
        <p:grpSpPr>
          <a:xfrm>
            <a:off x="592209" y="4612737"/>
            <a:ext cx="2518568" cy="1519542"/>
            <a:chOff x="592209" y="4612737"/>
            <a:chExt cx="2518568" cy="1519542"/>
          </a:xfrm>
        </p:grpSpPr>
        <p:pic>
          <p:nvPicPr>
            <p:cNvPr id="20" name="内容占位符 6">
              <a:extLst>
                <a:ext uri="{FF2B5EF4-FFF2-40B4-BE49-F238E27FC236}">
                  <a16:creationId xmlns:a16="http://schemas.microsoft.com/office/drawing/2014/main" id="{201F4BAA-3FC7-415F-88ED-1DF4FA23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09" y="4612737"/>
              <a:ext cx="2518568" cy="151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7"/>
            <p:cNvSpPr txBox="1"/>
            <p:nvPr/>
          </p:nvSpPr>
          <p:spPr>
            <a:xfrm>
              <a:off x="962332" y="4983074"/>
              <a:ext cx="1837549" cy="697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864017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24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唯物史观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32242" y="677093"/>
            <a:ext cx="54735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核心素养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（关键能力）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009BD39-5D88-4C1D-B584-0BB77C9AFBC8}"/>
              </a:ext>
            </a:extLst>
          </p:cNvPr>
          <p:cNvGrpSpPr/>
          <p:nvPr/>
        </p:nvGrpSpPr>
        <p:grpSpPr>
          <a:xfrm>
            <a:off x="2425722" y="3758673"/>
            <a:ext cx="3830829" cy="1921708"/>
            <a:chOff x="2425722" y="3758673"/>
            <a:chExt cx="3830829" cy="1921708"/>
          </a:xfrm>
        </p:grpSpPr>
        <p:pic>
          <p:nvPicPr>
            <p:cNvPr id="107526" name="内容占位符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722" y="3758673"/>
              <a:ext cx="3830829" cy="192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3029583" y="4266194"/>
              <a:ext cx="260446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64017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史料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实证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333A616-8FDB-4E17-83C2-D74B4E86A352}"/>
              </a:ext>
            </a:extLst>
          </p:cNvPr>
          <p:cNvGrpSpPr/>
          <p:nvPr/>
        </p:nvGrpSpPr>
        <p:grpSpPr>
          <a:xfrm>
            <a:off x="4341135" y="2444356"/>
            <a:ext cx="3203763" cy="1934095"/>
            <a:chOff x="4341135" y="2444356"/>
            <a:chExt cx="3203763" cy="1934095"/>
          </a:xfrm>
        </p:grpSpPr>
        <p:pic>
          <p:nvPicPr>
            <p:cNvPr id="107527" name="内容占位符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135" y="2444356"/>
              <a:ext cx="3203763" cy="193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4628790" y="2888352"/>
              <a:ext cx="2695700" cy="812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64017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历史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解释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5568DB7-4B39-4379-9CA3-A7CDE901E7FF}"/>
              </a:ext>
            </a:extLst>
          </p:cNvPr>
          <p:cNvGrpSpPr/>
          <p:nvPr/>
        </p:nvGrpSpPr>
        <p:grpSpPr>
          <a:xfrm>
            <a:off x="1265270" y="2403531"/>
            <a:ext cx="3203763" cy="1934095"/>
            <a:chOff x="1265270" y="2403531"/>
            <a:chExt cx="3203763" cy="1934095"/>
          </a:xfrm>
        </p:grpSpPr>
        <p:pic>
          <p:nvPicPr>
            <p:cNvPr id="21" name="内容占位符 6">
              <a:extLst>
                <a:ext uri="{FF2B5EF4-FFF2-40B4-BE49-F238E27FC236}">
                  <a16:creationId xmlns:a16="http://schemas.microsoft.com/office/drawing/2014/main" id="{FDEB739A-6128-496E-BD73-04B21A88E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270" y="2403531"/>
              <a:ext cx="3203763" cy="193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1280339" y="2898471"/>
              <a:ext cx="300932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64017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时空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观念</a:t>
              </a:r>
            </a:p>
          </p:txBody>
        </p:sp>
      </p:grp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4F55B6DE-94BB-4805-B5B7-7F649F920FF4}"/>
              </a:ext>
            </a:extLst>
          </p:cNvPr>
          <p:cNvSpPr/>
          <p:nvPr/>
        </p:nvSpPr>
        <p:spPr>
          <a:xfrm>
            <a:off x="659479" y="1637524"/>
            <a:ext cx="2370104" cy="1040949"/>
          </a:xfrm>
          <a:prstGeom prst="wedgeRoundRectCallout">
            <a:avLst>
              <a:gd name="adj1" fmla="val -5618"/>
              <a:gd name="adj2" fmla="val 8300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哲学：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的观点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68E33100-16D8-4BEF-87F4-2635C25ACA07}"/>
              </a:ext>
            </a:extLst>
          </p:cNvPr>
          <p:cNvSpPr/>
          <p:nvPr/>
        </p:nvSpPr>
        <p:spPr>
          <a:xfrm>
            <a:off x="5780585" y="1725877"/>
            <a:ext cx="2370104" cy="1040949"/>
          </a:xfrm>
          <a:prstGeom prst="wedgeRoundRectCallout">
            <a:avLst>
              <a:gd name="adj1" fmla="val 5011"/>
              <a:gd name="adj2" fmla="val 8300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哲学：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的观点</a:t>
            </a:r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7AF07F53-A044-4543-A51B-2DB94348DE45}"/>
              </a:ext>
            </a:extLst>
          </p:cNvPr>
          <p:cNvSpPr/>
          <p:nvPr/>
        </p:nvSpPr>
        <p:spPr>
          <a:xfrm>
            <a:off x="3361179" y="5238653"/>
            <a:ext cx="1827546" cy="1040949"/>
          </a:xfrm>
          <a:prstGeom prst="wedgeRoundRectCallout">
            <a:avLst>
              <a:gd name="adj1" fmla="val -587"/>
              <a:gd name="adj2" fmla="val -6668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哲学：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实事求是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内容占位符 1">
            <a:extLst>
              <a:ext uri="{FF2B5EF4-FFF2-40B4-BE49-F238E27FC236}">
                <a16:creationId xmlns:a16="http://schemas.microsoft.com/office/drawing/2014/main" id="{CA739805-60CE-4BB7-95D1-2411D971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70" y="3715449"/>
            <a:ext cx="6295446" cy="672211"/>
          </a:xfr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是唯物辩证法的两个总特征</a:t>
            </a:r>
          </a:p>
        </p:txBody>
      </p:sp>
    </p:spTree>
    <p:extLst>
      <p:ext uri="{BB962C8B-B14F-4D97-AF65-F5344CB8AC3E}">
        <p14:creationId xmlns:p14="http://schemas.microsoft.com/office/powerpoint/2010/main" val="3595243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9" grpId="0" animBg="1"/>
      <p:bldP spid="2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FE0B2B-DC01-48C0-B4AA-6D2E6F46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>
          <a:xfrm>
            <a:off x="259608" y="2750991"/>
            <a:ext cx="4417899" cy="348275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D40D25-B53C-4FD6-B779-D73FC3E0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7" y="4985"/>
            <a:ext cx="7778187" cy="661517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问题二：效率如何提高？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56A23C-2215-4D21-A447-0813E6FD3F20}"/>
              </a:ext>
            </a:extLst>
          </p:cNvPr>
          <p:cNvSpPr txBox="1"/>
          <p:nvPr/>
        </p:nvSpPr>
        <p:spPr>
          <a:xfrm>
            <a:off x="-61547" y="866912"/>
            <a:ext cx="8383883" cy="433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有 的 </a:t>
            </a:r>
            <a:endParaRPr kumimoji="0" lang="en-US" altLang="zh-CN" sz="15000" b="0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47494B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——</a:t>
            </a:r>
            <a:r>
              <a:rPr kumimoji="0" lang="zh-CN" altLang="en-US" sz="6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47494B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国卷真题感悟</a:t>
            </a:r>
          </a:p>
        </p:txBody>
      </p:sp>
    </p:spTree>
    <p:extLst>
      <p:ext uri="{BB962C8B-B14F-4D97-AF65-F5344CB8AC3E}">
        <p14:creationId xmlns:p14="http://schemas.microsoft.com/office/powerpoint/2010/main" val="7185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91DDF2D-5752-4F82-AFE7-672DF685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6" y="46502"/>
            <a:ext cx="7907591" cy="66151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有的，国卷真题感悟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BECC13-4E8C-4876-9F44-1EC91578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04" y="1058962"/>
            <a:ext cx="8058127" cy="5102150"/>
          </a:xfrm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</a:rPr>
              <a:t>、统计整理：用足信息时代的馈赠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2" action="ppaction://hlinksldjump"/>
              </a:rPr>
              <a:t>宏观统计</a:t>
            </a:r>
            <a:r>
              <a:rPr lang="zh-CN" altLang="zh-CN" sz="2000" b="1" dirty="0">
                <a:solidFill>
                  <a:schemeClr val="tx1"/>
                </a:solidFill>
              </a:rPr>
              <a:t>：把握高频考点、答案分布，提高方向的精准性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3" action="ppaction://hlinksldjump"/>
              </a:rPr>
              <a:t>微观分析</a:t>
            </a:r>
            <a:r>
              <a:rPr lang="zh-CN" altLang="zh-CN" sz="2000" b="1" dirty="0">
                <a:solidFill>
                  <a:schemeClr val="tx1"/>
                </a:solidFill>
              </a:rPr>
              <a:t>：归纳难题特征，分析误区，提升选择的正确性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4" action="ppaction://hlinkfile"/>
              </a:rPr>
              <a:t>整理检索</a:t>
            </a:r>
            <a:r>
              <a:rPr lang="zh-CN" altLang="zh-CN" sz="2000" b="1" dirty="0">
                <a:solidFill>
                  <a:schemeClr val="tx1"/>
                </a:solidFill>
              </a:rPr>
              <a:t>：验证假说，去伪存真，探寻</a:t>
            </a:r>
            <a:r>
              <a:rPr lang="zh-CN" altLang="zh-CN" sz="2000" b="1" dirty="0">
                <a:solidFill>
                  <a:schemeClr val="tx1"/>
                </a:solidFill>
                <a:hlinkClick r:id="rId5" action="ppaction://hlinkfile"/>
              </a:rPr>
              <a:t>眼前的奥妙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 marL="0" indent="0">
              <a:lnSpc>
                <a:spcPts val="21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</a:rPr>
              <a:t>、形式程式：比内容更重要的能力之桥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" action="ppaction://noaction"/>
              </a:rPr>
              <a:t>选择题</a:t>
            </a:r>
            <a:r>
              <a:rPr lang="zh-CN" altLang="zh-CN" sz="2000" b="1" dirty="0">
                <a:solidFill>
                  <a:schemeClr val="tx1"/>
                </a:solidFill>
              </a:rPr>
              <a:t>：全、主、范、度——现场学习是根本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" action="ppaction://noaction"/>
              </a:rPr>
              <a:t>非选择题</a:t>
            </a:r>
            <a:r>
              <a:rPr lang="zh-CN" altLang="zh-CN" sz="2000" b="1" dirty="0">
                <a:solidFill>
                  <a:schemeClr val="tx1"/>
                </a:solidFill>
              </a:rPr>
              <a:t>：因、是、变、果、评——答案才是指挥棒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</a:rPr>
              <a:t>、两卷比较：把握好甲乙卷的特征及区别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6" action="ppaction://hlinksldjump"/>
              </a:rPr>
              <a:t>选择题</a:t>
            </a:r>
            <a:r>
              <a:rPr lang="zh-CN" altLang="zh-CN" sz="2000" b="1" dirty="0">
                <a:solidFill>
                  <a:schemeClr val="tx1"/>
                </a:solidFill>
              </a:rPr>
              <a:t>：</a:t>
            </a:r>
            <a:r>
              <a:rPr lang="zh-CN" altLang="en-US" sz="2000" b="1" dirty="0">
                <a:solidFill>
                  <a:schemeClr val="tx1"/>
                </a:solidFill>
              </a:rPr>
              <a:t>做</a:t>
            </a:r>
            <a:r>
              <a:rPr lang="zh-CN" altLang="zh-CN" sz="2000" b="1" dirty="0">
                <a:solidFill>
                  <a:schemeClr val="tx1"/>
                </a:solidFill>
              </a:rPr>
              <a:t>好认识一个节点的准备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" action="ppaction://noaction"/>
              </a:rPr>
              <a:t>开放试题</a:t>
            </a:r>
            <a:r>
              <a:rPr lang="zh-CN" altLang="zh-CN" sz="2000" b="1" dirty="0">
                <a:solidFill>
                  <a:schemeClr val="tx1"/>
                </a:solidFill>
              </a:rPr>
              <a:t>：“请跟我来”与“你自己来” </a:t>
            </a:r>
          </a:p>
          <a:p>
            <a:pPr>
              <a:lnSpc>
                <a:spcPts val="21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7" action="ppaction://hlinksldjump"/>
              </a:rPr>
              <a:t>材料大题</a:t>
            </a:r>
            <a:r>
              <a:rPr lang="zh-CN" altLang="zh-CN" sz="2000" b="1" dirty="0">
                <a:solidFill>
                  <a:schemeClr val="tx1"/>
                </a:solidFill>
              </a:rPr>
              <a:t>：世界同此凉热</a:t>
            </a:r>
          </a:p>
          <a:p>
            <a:pPr>
              <a:lnSpc>
                <a:spcPts val="2100"/>
              </a:lnSpc>
            </a:pP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05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C6AD9F-464A-43F5-9794-4442B551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256" r="3910" b="1774"/>
          <a:stretch/>
        </p:blipFill>
        <p:spPr>
          <a:xfrm>
            <a:off x="150191" y="3710354"/>
            <a:ext cx="3588264" cy="268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256A23C-2215-4D21-A447-0813E6FD3F20}"/>
              </a:ext>
            </a:extLst>
          </p:cNvPr>
          <p:cNvSpPr txBox="1"/>
          <p:nvPr/>
        </p:nvSpPr>
        <p:spPr>
          <a:xfrm>
            <a:off x="150191" y="884498"/>
            <a:ext cx="8383883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放 矢</a:t>
            </a:r>
            <a:endParaRPr kumimoji="0" lang="en-US" altLang="zh-CN" sz="15000" b="0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47494B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——</a:t>
            </a:r>
            <a:r>
              <a:rPr kumimoji="0" lang="zh-CN" altLang="en-US" sz="6000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47494B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高效复习探究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972DDA5-3B6B-409C-9D00-9E8F1C75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48" y="51219"/>
            <a:ext cx="7778187" cy="661517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问题二：效率如何提高？</a:t>
            </a:r>
          </a:p>
        </p:txBody>
      </p:sp>
    </p:spTree>
    <p:extLst>
      <p:ext uri="{BB962C8B-B14F-4D97-AF65-F5344CB8AC3E}">
        <p14:creationId xmlns:p14="http://schemas.microsoft.com/office/powerpoint/2010/main" val="17926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492BE03-F7C9-4F1F-819F-B31309E5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放矢，高效复习探讨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D53FFB-DF95-45E5-8C57-F2BDB06E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42" y="944665"/>
            <a:ext cx="8357066" cy="5377003"/>
          </a:xfrm>
        </p:spPr>
        <p:txBody>
          <a:bodyPr/>
          <a:lstStyle/>
          <a:p>
            <a:pPr marL="0" indent="0">
              <a:lnSpc>
                <a:spcPts val="19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</a:rPr>
              <a:t>、构筑知识体系：跳动的历史脉络——一轮复习的关键点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2" action="ppaction://hlinksldjump"/>
              </a:rPr>
              <a:t>合纵</a:t>
            </a:r>
            <a:r>
              <a:rPr lang="zh-CN" altLang="en-US" sz="2000" b="1" dirty="0">
                <a:solidFill>
                  <a:schemeClr val="tx1"/>
                </a:solidFill>
                <a:hlinkClick r:id="rId2" action="ppaction://hlinksldjump"/>
              </a:rPr>
              <a:t>与</a:t>
            </a:r>
            <a:r>
              <a:rPr lang="zh-CN" altLang="zh-CN" sz="2000" b="1" dirty="0">
                <a:solidFill>
                  <a:schemeClr val="tx1"/>
                </a:solidFill>
                <a:hlinkClick r:id="rId2" action="ppaction://hlinksldjump"/>
              </a:rPr>
              <a:t>连横</a:t>
            </a:r>
            <a:r>
              <a:rPr lang="zh-CN" altLang="zh-CN" sz="2000" b="1" dirty="0">
                <a:solidFill>
                  <a:schemeClr val="tx1"/>
                </a:solidFill>
              </a:rPr>
              <a:t>：大时空的梳理</a:t>
            </a:r>
            <a:r>
              <a:rPr lang="en-US" altLang="zh-CN" sz="2000" b="1" dirty="0">
                <a:solidFill>
                  <a:schemeClr val="tx1"/>
                </a:solidFill>
              </a:rPr>
              <a:t> +</a:t>
            </a:r>
            <a:r>
              <a:rPr lang="zh-CN" altLang="zh-CN" sz="2000" b="1" dirty="0">
                <a:solidFill>
                  <a:schemeClr val="tx1"/>
                </a:solidFill>
              </a:rPr>
              <a:t>历史的比较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</a:rPr>
              <a:t>加减与乘除</a:t>
            </a:r>
            <a:r>
              <a:rPr lang="zh-CN" altLang="zh-CN" sz="2000" b="1" dirty="0">
                <a:solidFill>
                  <a:schemeClr val="tx1"/>
                </a:solidFill>
              </a:rPr>
              <a:t>：有所为有所不为</a:t>
            </a:r>
            <a:r>
              <a:rPr lang="zh-CN" altLang="en-US" sz="2000" b="1" dirty="0">
                <a:solidFill>
                  <a:schemeClr val="tx1"/>
                </a:solidFill>
              </a:rPr>
              <a:t>，</a:t>
            </a:r>
            <a:r>
              <a:rPr lang="zh-CN" altLang="zh-CN" sz="2000" b="1" dirty="0">
                <a:solidFill>
                  <a:schemeClr val="tx1"/>
                </a:solidFill>
              </a:rPr>
              <a:t>有所多为有所少为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</a:rPr>
              <a:t>、提升能力素养：体会历史真题精神——练习与高考接轨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3" action="ppaction://hlinkpres?slideindex=1&amp;slidetitle="/>
              </a:rPr>
              <a:t>以形式促能力</a:t>
            </a:r>
            <a:r>
              <a:rPr lang="zh-CN" altLang="zh-CN" sz="2000" b="1" dirty="0">
                <a:solidFill>
                  <a:schemeClr val="tx1"/>
                </a:solidFill>
              </a:rPr>
              <a:t>：优秀的形式，方能承载最好的内容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" action="ppaction://noaction"/>
              </a:rPr>
              <a:t>以程式养方法</a:t>
            </a:r>
            <a:r>
              <a:rPr lang="zh-CN" altLang="zh-CN" sz="2000" b="1" dirty="0">
                <a:solidFill>
                  <a:schemeClr val="tx1"/>
                </a:solidFill>
              </a:rPr>
              <a:t>：历史技艺的操作流程，给学生铺就上行的台阶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4" action="ppaction://hlinkpres?slideindex=1&amp;slidetitle="/>
              </a:rPr>
              <a:t>大道至简，变幻万千</a:t>
            </a:r>
            <a:r>
              <a:rPr lang="zh-CN" altLang="zh-CN" sz="2000" b="1" dirty="0">
                <a:solidFill>
                  <a:schemeClr val="tx1"/>
                </a:solidFill>
              </a:rPr>
              <a:t>：方法的简洁、通用与反复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r>
              <a:rPr lang="zh-CN" altLang="zh-CN" sz="2000" b="1" dirty="0">
                <a:solidFill>
                  <a:schemeClr val="tx1"/>
                </a:solidFill>
                <a:hlinkClick r:id="rId5" action="ppaction://hlinksldjump"/>
              </a:rPr>
              <a:t>试题原创与选题</a:t>
            </a:r>
            <a:r>
              <a:rPr lang="zh-CN" altLang="zh-CN" sz="2000" b="1" dirty="0">
                <a:solidFill>
                  <a:schemeClr val="tx1"/>
                </a:solidFill>
              </a:rPr>
              <a:t>：和高考进行有益的对话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</a:rPr>
              <a:t>、拓展视野格局：一切真历史都是当代史——话说时效热点</a:t>
            </a: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）长效热点：历史的生命脉搏</a:t>
            </a:r>
            <a:r>
              <a:rPr lang="zh-CN" altLang="en-US" sz="2000" b="1" dirty="0">
                <a:solidFill>
                  <a:schemeClr val="tx1"/>
                </a:solidFill>
              </a:rPr>
              <a:t>（儒家传统文化、工业革命</a:t>
            </a:r>
            <a:r>
              <a:rPr lang="en-US" altLang="zh-CN" sz="2000" b="1" dirty="0">
                <a:solidFill>
                  <a:schemeClr val="tx1"/>
                </a:solidFill>
              </a:rPr>
              <a:t>……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zh-CN" sz="2000" b="1" dirty="0">
                <a:solidFill>
                  <a:schemeClr val="tx1"/>
                </a:solidFill>
              </a:rPr>
              <a:t>）复现热点：大时代的抉择</a:t>
            </a:r>
            <a:r>
              <a:rPr lang="zh-CN" altLang="en-US" sz="2000" b="1" dirty="0">
                <a:solidFill>
                  <a:schemeClr val="tx1"/>
                </a:solidFill>
              </a:rPr>
              <a:t>（民族主义、制度构想</a:t>
            </a:r>
            <a:r>
              <a:rPr lang="en-US" altLang="zh-CN" sz="2000" b="1" dirty="0">
                <a:solidFill>
                  <a:schemeClr val="tx1"/>
                </a:solidFill>
              </a:rPr>
              <a:t>……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>
              <a:lnSpc>
                <a:spcPts val="19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zh-CN" sz="2000" b="1" dirty="0">
                <a:solidFill>
                  <a:schemeClr val="tx1"/>
                </a:solidFill>
              </a:rPr>
              <a:t>）即时热点：现实新生活</a:t>
            </a:r>
            <a:r>
              <a:rPr lang="zh-CN" altLang="en-US" sz="2000" b="1" dirty="0">
                <a:solidFill>
                  <a:schemeClr val="tx1"/>
                </a:solidFill>
              </a:rPr>
              <a:t>（交通法规、二胎、军改</a:t>
            </a:r>
            <a:r>
              <a:rPr lang="en-US" altLang="zh-CN" sz="2000" b="1" dirty="0">
                <a:solidFill>
                  <a:schemeClr val="tx1"/>
                </a:solidFill>
              </a:rPr>
              <a:t>……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>
              <a:lnSpc>
                <a:spcPts val="1900"/>
              </a:lnSpc>
            </a:pP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260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1AFCB-EF8B-4141-867B-0D3C47D5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2EA8F021-0FE4-4521-B247-648AABB4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2" y="2097232"/>
            <a:ext cx="6580677" cy="27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14D990FA-7F60-41C0-9849-D852EC412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60" y="1335036"/>
            <a:ext cx="1009528" cy="8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D5C25F6-07D7-482C-9EEA-8C12415CF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6" y="5146640"/>
            <a:ext cx="1353037" cy="13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E0561A9-BBCC-44F8-9A16-DA6058964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326" y="2832075"/>
            <a:ext cx="4014108" cy="131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dist" defTabSz="432008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6803" dirty="0">
                <a:solidFill>
                  <a:prstClr val="black"/>
                </a:solidFill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28284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DCC7F-D40A-44D9-93FE-A8F9D35F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780" dirty="0"/>
              <a:t>“背景”设计</a:t>
            </a:r>
            <a:endParaRPr sz="3780" dirty="0"/>
          </a:p>
        </p:txBody>
      </p:sp>
      <p:sp>
        <p:nvSpPr>
          <p:cNvPr id="23555" name="内容占位符 2">
            <a:extLst>
              <a:ext uri="{FF2B5EF4-FFF2-40B4-BE49-F238E27FC236}">
                <a16:creationId xmlns:a16="http://schemas.microsoft.com/office/drawing/2014/main" id="{8C53F6CF-C7CF-48DD-93A5-51B6383C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3" y="1093530"/>
            <a:ext cx="7900714" cy="5103138"/>
          </a:xfrm>
        </p:spPr>
        <p:txBody>
          <a:bodyPr/>
          <a:lstStyle/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en-US" altLang="zh-CN" sz="2646" dirty="0">
                <a:solidFill>
                  <a:srgbClr val="FF0000"/>
                </a:solidFill>
                <a:latin typeface="Arial" charset="0"/>
              </a:rPr>
              <a:t>【2008</a:t>
            </a:r>
            <a:r>
              <a:rPr lang="zh-CN" altLang="zh-CN" sz="2646" dirty="0">
                <a:solidFill>
                  <a:srgbClr val="FF0000"/>
                </a:solidFill>
                <a:latin typeface="Arial" charset="0"/>
              </a:rPr>
              <a:t>年全国</a:t>
            </a:r>
            <a:r>
              <a:rPr lang="zh-CN" altLang="en-US" sz="2646" dirty="0">
                <a:solidFill>
                  <a:srgbClr val="FF0000"/>
                </a:solidFill>
                <a:latin typeface="Arial" charset="0"/>
              </a:rPr>
              <a:t>大纲</a:t>
            </a:r>
            <a:r>
              <a:rPr lang="zh-CN" altLang="zh-CN" sz="2646" dirty="0">
                <a:solidFill>
                  <a:srgbClr val="FF0000"/>
                </a:solidFill>
                <a:latin typeface="Arial" charset="0"/>
              </a:rPr>
              <a:t>Ⅱ卷</a:t>
            </a:r>
            <a:r>
              <a:rPr lang="en-US" altLang="zh-CN" sz="2646" dirty="0">
                <a:solidFill>
                  <a:srgbClr val="FF0000"/>
                </a:solidFill>
                <a:latin typeface="Arial" charset="0"/>
              </a:rPr>
              <a:t>】</a:t>
            </a:r>
            <a:endParaRPr lang="zh-CN" altLang="zh-CN" sz="2646" dirty="0">
              <a:solidFill>
                <a:srgbClr val="FF0000"/>
              </a:solidFill>
              <a:latin typeface="Arial" charset="0"/>
            </a:endParaRPr>
          </a:p>
          <a:p>
            <a:pPr marL="0" indent="589512" eaLnBrk="1" hangingPunct="1">
              <a:lnSpc>
                <a:spcPts val="2457"/>
              </a:lnSpc>
              <a:buNone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材料一</a:t>
            </a:r>
            <a:r>
              <a:rPr lang="en-US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1792</a:t>
            </a:r>
            <a:r>
              <a:rPr lang="zh-CN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年，英国以给乾隆皇帝祝寿为由，派马戛尔尼使团前往中国，并致函两广总督，通报此事。……</a:t>
            </a:r>
          </a:p>
          <a:p>
            <a:pPr algn="r"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――摘编自《清史编年》等</a:t>
            </a:r>
          </a:p>
          <a:p>
            <a:pPr marL="0" indent="0" eaLnBrk="1" hangingPunct="1">
              <a:lnSpc>
                <a:spcPts val="2457"/>
              </a:lnSpc>
              <a:buNone/>
              <a:defRPr/>
            </a:pPr>
            <a:r>
              <a:rPr lang="zh-CN" altLang="zh-CN" sz="2646" dirty="0">
                <a:solidFill>
                  <a:schemeClr val="tx1"/>
                </a:solidFill>
                <a:latin typeface="Arial" charset="0"/>
              </a:rPr>
              <a:t>（</a:t>
            </a:r>
            <a:r>
              <a:rPr lang="en-US" altLang="zh-CN" sz="2646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zh-CN" sz="2646" dirty="0">
                <a:solidFill>
                  <a:schemeClr val="tx1"/>
                </a:solidFill>
                <a:latin typeface="Arial" charset="0"/>
              </a:rPr>
              <a:t>）结合所学知识，说明马戛尔尼使团访华的英国国内背景。（</a:t>
            </a:r>
            <a:r>
              <a:rPr lang="en-US" altLang="zh-CN" sz="2646" dirty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zh-CN" altLang="zh-CN" sz="2646" dirty="0">
                <a:solidFill>
                  <a:schemeClr val="tx1"/>
                </a:solidFill>
                <a:latin typeface="Arial" charset="0"/>
              </a:rPr>
              <a:t>分）</a:t>
            </a:r>
          </a:p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工业革命；（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en-US" altLang="zh-CN" sz="2646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拓展海外市场；（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en-US" altLang="zh-CN" sz="2646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殖民扩张；（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en-US" altLang="zh-CN" sz="2646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中国成为其目标。（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zh-CN" altLang="zh-CN" sz="2646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457"/>
              </a:lnSpc>
              <a:buFont typeface="Arial" charset="0"/>
              <a:buChar char="▐"/>
              <a:defRPr/>
            </a:pPr>
            <a:endParaRPr lang="zh-CN" altLang="en-US" sz="2646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3F1779-A8DF-475D-B3E8-43AE5815F75A}"/>
              </a:ext>
            </a:extLst>
          </p:cNvPr>
          <p:cNvCxnSpPr/>
          <p:nvPr/>
        </p:nvCxnSpPr>
        <p:spPr>
          <a:xfrm flipV="1">
            <a:off x="2278826" y="1939552"/>
            <a:ext cx="2178059" cy="300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0DC2D4B-21A7-4C04-B758-14E1E5A1E44F}"/>
              </a:ext>
            </a:extLst>
          </p:cNvPr>
          <p:cNvCxnSpPr/>
          <p:nvPr/>
        </p:nvCxnSpPr>
        <p:spPr>
          <a:xfrm>
            <a:off x="5817422" y="3717100"/>
            <a:ext cx="12930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Shape">
            <a:extLst>
              <a:ext uri="{FF2B5EF4-FFF2-40B4-BE49-F238E27FC236}">
                <a16:creationId xmlns:a16="http://schemas.microsoft.com/office/drawing/2014/main" id="{36B3F5AD-F167-49CC-96BF-47BBAEF6386F}"/>
              </a:ext>
            </a:extLst>
          </p:cNvPr>
          <p:cNvSpPr/>
          <p:nvPr/>
        </p:nvSpPr>
        <p:spPr>
          <a:xfrm rot="6953217">
            <a:off x="1071293" y="2797576"/>
            <a:ext cx="2241061" cy="534014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id="{EDBDD808-5D95-4AE1-B708-7B3BF9E513B3}"/>
              </a:ext>
            </a:extLst>
          </p:cNvPr>
          <p:cNvSpPr/>
          <p:nvPr/>
        </p:nvSpPr>
        <p:spPr>
          <a:xfrm rot="8329464">
            <a:off x="3775867" y="4348618"/>
            <a:ext cx="2797575" cy="678018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pic>
        <p:nvPicPr>
          <p:cNvPr id="10" name="Picture 5" descr="http://static.freepik.com/free-photo/concentric-rings_21101918.jpg">
            <a:extLst>
              <a:ext uri="{FF2B5EF4-FFF2-40B4-BE49-F238E27FC236}">
                <a16:creationId xmlns:a16="http://schemas.microsoft.com/office/drawing/2014/main" id="{3B2B5271-3AAC-4430-94E1-14237A60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3" y="4804630"/>
            <a:ext cx="2388064" cy="16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http://www.vsread.com/iconograph/2012-10-04/f57bdb39d290c35aeaf8081b24a5e622.jpg">
            <a:extLst>
              <a:ext uri="{FF2B5EF4-FFF2-40B4-BE49-F238E27FC236}">
                <a16:creationId xmlns:a16="http://schemas.microsoft.com/office/drawing/2014/main" id="{5F83E367-4785-4F06-9EEF-D86D96B5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26" y="4378618"/>
            <a:ext cx="2692572" cy="20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KSO_Shape">
            <a:extLst>
              <a:ext uri="{FF2B5EF4-FFF2-40B4-BE49-F238E27FC236}">
                <a16:creationId xmlns:a16="http://schemas.microsoft.com/office/drawing/2014/main" id="{57C4871B-A3AD-4C3C-BE9D-BDD24235F4AA}"/>
              </a:ext>
            </a:extLst>
          </p:cNvPr>
          <p:cNvSpPr/>
          <p:nvPr/>
        </p:nvSpPr>
        <p:spPr>
          <a:xfrm rot="5400000" flipV="1">
            <a:off x="6289934" y="4893132"/>
            <a:ext cx="432012" cy="1071029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FFFF00">
              <a:alpha val="76863"/>
            </a:srgbClr>
          </a:solidFill>
          <a:ln>
            <a:solidFill>
              <a:srgbClr val="0070C0">
                <a:alpha val="5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6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vsread.com/iconograph/2012-10-04/f57bdb39d290c35aeaf8081b24a5e622.jpg">
            <a:extLst>
              <a:ext uri="{FF2B5EF4-FFF2-40B4-BE49-F238E27FC236}">
                <a16:creationId xmlns:a16="http://schemas.microsoft.com/office/drawing/2014/main" id="{BA6BE90A-A64A-4B16-B602-41903B39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26" y="4378618"/>
            <a:ext cx="2692572" cy="20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KSO_Shape">
            <a:extLst>
              <a:ext uri="{FF2B5EF4-FFF2-40B4-BE49-F238E27FC236}">
                <a16:creationId xmlns:a16="http://schemas.microsoft.com/office/drawing/2014/main" id="{AE25DA98-6194-4FD3-A165-6FB9B8DCD893}"/>
              </a:ext>
            </a:extLst>
          </p:cNvPr>
          <p:cNvSpPr/>
          <p:nvPr/>
        </p:nvSpPr>
        <p:spPr>
          <a:xfrm rot="4163726">
            <a:off x="7594220" y="5009385"/>
            <a:ext cx="283508" cy="609016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FF0000">
              <a:alpha val="76863"/>
            </a:srgbClr>
          </a:solidFill>
          <a:ln>
            <a:solidFill>
              <a:srgbClr val="0070C0">
                <a:alpha val="5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ECC0948-0FFB-4D0B-8FEE-FB3D0A48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780" dirty="0"/>
              <a:t>“背景”设计</a:t>
            </a:r>
            <a:endParaRPr sz="3780" dirty="0"/>
          </a:p>
        </p:txBody>
      </p:sp>
      <p:sp>
        <p:nvSpPr>
          <p:cNvPr id="22531" name="内容占位符 2">
            <a:extLst>
              <a:ext uri="{FF2B5EF4-FFF2-40B4-BE49-F238E27FC236}">
                <a16:creationId xmlns:a16="http://schemas.microsoft.com/office/drawing/2014/main" id="{8B7D231C-0646-4018-9198-70CC3387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75" y="1062029"/>
            <a:ext cx="7900714" cy="5103138"/>
          </a:xfrm>
        </p:spPr>
        <p:txBody>
          <a:bodyPr/>
          <a:lstStyle/>
          <a:p>
            <a:pPr eaLnBrk="1" hangingPunct="1">
              <a:lnSpc>
                <a:spcPts val="2646"/>
              </a:lnSpc>
              <a:buFont typeface="Arial" charset="0"/>
              <a:buChar char="▐"/>
              <a:defRPr/>
            </a:pPr>
            <a:r>
              <a:rPr lang="zh-CN" altLang="zh-CN" sz="2646" dirty="0">
                <a:solidFill>
                  <a:srgbClr val="FF0000"/>
                </a:solidFill>
                <a:latin typeface="Arial" charset="0"/>
              </a:rPr>
              <a:t>【</a:t>
            </a:r>
            <a:r>
              <a:rPr lang="en-US" altLang="zh-CN" sz="2646" dirty="0">
                <a:solidFill>
                  <a:srgbClr val="FF0000"/>
                </a:solidFill>
                <a:latin typeface="Arial" charset="0"/>
              </a:rPr>
              <a:t>2012</a:t>
            </a:r>
            <a:r>
              <a:rPr lang="zh-CN" altLang="zh-CN" sz="2646" dirty="0">
                <a:solidFill>
                  <a:srgbClr val="FF0000"/>
                </a:solidFill>
                <a:latin typeface="Arial" charset="0"/>
              </a:rPr>
              <a:t>年</a:t>
            </a:r>
            <a:r>
              <a:rPr lang="zh-CN" altLang="en-US" sz="2646" dirty="0">
                <a:solidFill>
                  <a:srgbClr val="FF0000"/>
                </a:solidFill>
                <a:latin typeface="Arial" charset="0"/>
              </a:rPr>
              <a:t>全国</a:t>
            </a:r>
            <a:r>
              <a:rPr lang="zh-CN" altLang="zh-CN" sz="2646" dirty="0">
                <a:solidFill>
                  <a:srgbClr val="FF0000"/>
                </a:solidFill>
                <a:latin typeface="Arial" charset="0"/>
              </a:rPr>
              <a:t>新课标卷】</a:t>
            </a:r>
            <a:endParaRPr lang="en-US" altLang="zh-CN" sz="2646" dirty="0">
              <a:solidFill>
                <a:srgbClr val="FF0000"/>
              </a:solidFill>
              <a:latin typeface="Arial" charset="0"/>
            </a:endParaRPr>
          </a:p>
          <a:p>
            <a:pPr marL="0" indent="678013" eaLnBrk="1" hangingPunct="1">
              <a:lnSpc>
                <a:spcPts val="2646"/>
              </a:lnSpc>
              <a:buNone/>
              <a:defRPr/>
            </a:pPr>
            <a:r>
              <a:rPr lang="en-US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1868</a:t>
            </a:r>
            <a:r>
              <a:rPr lang="zh-CN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年，英国伦敦议会大厦前的十字路口安装了世界上第一盏煤气信号灯。它由一位警察牵动皮带操作：红灯停，绿灯行。这盏信号灯出现后，伦敦这个最繁忙的路口交通秩序有所好转。</a:t>
            </a:r>
            <a:r>
              <a:rPr lang="en-US" altLang="zh-CN" sz="2646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646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ts val="2646"/>
              </a:lnSpc>
              <a:buNone/>
              <a:defRPr/>
            </a:pPr>
            <a:r>
              <a:rPr lang="zh-CN" altLang="en-US" sz="2646" dirty="0">
                <a:solidFill>
                  <a:schemeClr val="tx1"/>
                </a:solidFill>
                <a:latin typeface="Arial" charset="0"/>
              </a:rPr>
              <a:t>（</a:t>
            </a:r>
            <a:r>
              <a:rPr lang="en-US" altLang="zh-CN" sz="2646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zh-CN" altLang="en-US" sz="2646" dirty="0">
                <a:solidFill>
                  <a:schemeClr val="tx1"/>
                </a:solidFill>
                <a:latin typeface="Arial" charset="0"/>
              </a:rPr>
              <a:t>）根据材料并结合所学知识，指出城市道路交通信号灯诞生 的历史背景。（</a:t>
            </a:r>
            <a:r>
              <a:rPr lang="en-US" altLang="zh-CN" sz="2646" dirty="0">
                <a:solidFill>
                  <a:schemeClr val="tx1"/>
                </a:solidFill>
                <a:latin typeface="Arial" charset="0"/>
              </a:rPr>
              <a:t>6</a:t>
            </a:r>
            <a:r>
              <a:rPr lang="zh-CN" altLang="en-US" sz="2646" dirty="0">
                <a:solidFill>
                  <a:schemeClr val="tx1"/>
                </a:solidFill>
                <a:latin typeface="Arial" charset="0"/>
              </a:rPr>
              <a:t>分）</a:t>
            </a:r>
          </a:p>
          <a:p>
            <a:pPr eaLnBrk="1" hangingPunct="1">
              <a:lnSpc>
                <a:spcPts val="2646"/>
              </a:lnSpc>
              <a:buFont typeface="Arial" charset="0"/>
              <a:buChar char="▐"/>
              <a:defRPr/>
            </a:pP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工业革命；（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en-US" altLang="zh-CN" sz="2646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646"/>
              </a:lnSpc>
              <a:buFont typeface="Arial" charset="0"/>
              <a:buChar char="▐"/>
              <a:defRPr/>
            </a:pP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城市快速发展</a:t>
            </a:r>
            <a:r>
              <a:rPr lang="zh-CN" altLang="en-US" sz="2646" dirty="0">
                <a:solidFill>
                  <a:schemeClr val="tx1"/>
                </a:solidFill>
                <a:latin typeface="Arial" charset="0"/>
              </a:rPr>
              <a:t>（城市化进程加快，工业城市出现）</a:t>
            </a: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；（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分）</a:t>
            </a:r>
            <a:endParaRPr lang="en-US" altLang="zh-CN" sz="2646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ts val="2646"/>
              </a:lnSpc>
              <a:buFont typeface="Arial" charset="0"/>
              <a:buChar char="▐"/>
              <a:defRPr/>
            </a:pP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城市交通状况日益复杂</a:t>
            </a:r>
            <a:r>
              <a:rPr lang="zh-CN" altLang="en-US" sz="2646" dirty="0">
                <a:solidFill>
                  <a:schemeClr val="tx1"/>
                </a:solidFill>
                <a:latin typeface="Arial" charset="0"/>
              </a:rPr>
              <a:t>（交通运输工具数量和种类增多）</a:t>
            </a: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。（</a:t>
            </a:r>
            <a:r>
              <a:rPr lang="en-US" altLang="zh-CN" sz="2646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zh-CN" altLang="en-US" sz="2646" b="1" dirty="0">
                <a:solidFill>
                  <a:schemeClr val="tx1"/>
                </a:solidFill>
                <a:latin typeface="Arial" charset="0"/>
              </a:rPr>
              <a:t>分）</a:t>
            </a:r>
          </a:p>
          <a:p>
            <a:pPr eaLnBrk="1" hangingPunct="1">
              <a:lnSpc>
                <a:spcPts val="2646"/>
              </a:lnSpc>
              <a:buFont typeface="Arial" charset="0"/>
              <a:buChar char="▐"/>
              <a:defRPr/>
            </a:pPr>
            <a:endParaRPr lang="zh-CN" altLang="en-US" sz="2646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E345C8-CD51-43B2-A664-E7A3886F6FA6}"/>
              </a:ext>
            </a:extLst>
          </p:cNvPr>
          <p:cNvCxnSpPr/>
          <p:nvPr/>
        </p:nvCxnSpPr>
        <p:spPr>
          <a:xfrm>
            <a:off x="6855450" y="3682599"/>
            <a:ext cx="12915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SO_Shape">
            <a:extLst>
              <a:ext uri="{FF2B5EF4-FFF2-40B4-BE49-F238E27FC236}">
                <a16:creationId xmlns:a16="http://schemas.microsoft.com/office/drawing/2014/main" id="{C7B1AFD9-7463-4106-BEA8-5E89352E9DFB}"/>
              </a:ext>
            </a:extLst>
          </p:cNvPr>
          <p:cNvSpPr/>
          <p:nvPr/>
        </p:nvSpPr>
        <p:spPr>
          <a:xfrm rot="9018285">
            <a:off x="4039874" y="4375618"/>
            <a:ext cx="3651099" cy="58651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C9E60F2-5E21-4126-9454-23F1EF1B2877}"/>
              </a:ext>
            </a:extLst>
          </p:cNvPr>
          <p:cNvCxnSpPr/>
          <p:nvPr/>
        </p:nvCxnSpPr>
        <p:spPr>
          <a:xfrm flipV="1">
            <a:off x="1146295" y="1969553"/>
            <a:ext cx="2178059" cy="300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Shape">
            <a:extLst>
              <a:ext uri="{FF2B5EF4-FFF2-40B4-BE49-F238E27FC236}">
                <a16:creationId xmlns:a16="http://schemas.microsoft.com/office/drawing/2014/main" id="{C8762728-6841-4FEA-98BD-76DDF4FC9790}"/>
              </a:ext>
            </a:extLst>
          </p:cNvPr>
          <p:cNvSpPr/>
          <p:nvPr/>
        </p:nvSpPr>
        <p:spPr>
          <a:xfrm rot="6157441">
            <a:off x="915289" y="2797576"/>
            <a:ext cx="2241061" cy="534014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ED30D87-EEF8-4DE0-9F5D-F22E760C15FE}"/>
              </a:ext>
            </a:extLst>
          </p:cNvPr>
          <p:cNvSpPr/>
          <p:nvPr/>
        </p:nvSpPr>
        <p:spPr>
          <a:xfrm>
            <a:off x="6039427" y="3171086"/>
            <a:ext cx="816022" cy="477013"/>
          </a:xfrm>
          <a:prstGeom prst="ellipse">
            <a:avLst/>
          </a:prstGeom>
          <a:noFill/>
          <a:ln w="76200">
            <a:solidFill>
              <a:srgbClr val="26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4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www.vsread.com/iconograph/2012-10-04/f57bdb39d290c35aeaf8081b24a5e622.jpg">
            <a:extLst>
              <a:ext uri="{FF2B5EF4-FFF2-40B4-BE49-F238E27FC236}">
                <a16:creationId xmlns:a16="http://schemas.microsoft.com/office/drawing/2014/main" id="{E662C79A-25BB-4EDF-B478-CE4359FEF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268" y="-136504"/>
            <a:ext cx="288008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432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87" name="Picture 4" descr="http://www.vsread.com/iconograph/2012-10-04/f57bdb39d290c35aeaf8081b24a5e622.jpg">
            <a:extLst>
              <a:ext uri="{FF2B5EF4-FFF2-40B4-BE49-F238E27FC236}">
                <a16:creationId xmlns:a16="http://schemas.microsoft.com/office/drawing/2014/main" id="{C6BFECAC-5255-488D-AD69-99717F98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8" y="942025"/>
            <a:ext cx="7200194" cy="54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KSO_Shape">
            <a:extLst>
              <a:ext uri="{FF2B5EF4-FFF2-40B4-BE49-F238E27FC236}">
                <a16:creationId xmlns:a16="http://schemas.microsoft.com/office/drawing/2014/main" id="{E9DFF41B-C4EA-487E-ADD9-3072D600F7AF}"/>
              </a:ext>
            </a:extLst>
          </p:cNvPr>
          <p:cNvSpPr/>
          <p:nvPr/>
        </p:nvSpPr>
        <p:spPr>
          <a:xfrm rot="5400000">
            <a:off x="5080152" y="2376814"/>
            <a:ext cx="1167032" cy="2485567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CE766FE5-450C-4E51-9B1B-1EB2B0C80461}"/>
              </a:ext>
            </a:extLst>
          </p:cNvPr>
          <p:cNvSpPr/>
          <p:nvPr/>
        </p:nvSpPr>
        <p:spPr>
          <a:xfrm rot="5400000" flipV="1">
            <a:off x="2119822" y="1924552"/>
            <a:ext cx="1167032" cy="3435093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rgbClr val="0070C0">
                <a:alpha val="5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0EFB9-3DDA-443E-AB9D-4A59C6D3EE5B}"/>
              </a:ext>
            </a:extLst>
          </p:cNvPr>
          <p:cNvSpPr txBox="1"/>
          <p:nvPr/>
        </p:nvSpPr>
        <p:spPr>
          <a:xfrm>
            <a:off x="4111609" y="1131030"/>
            <a:ext cx="650050" cy="237606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工业革命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8FC39-410E-4485-B986-15C5F4817496}"/>
              </a:ext>
            </a:extLst>
          </p:cNvPr>
          <p:cNvSpPr txBox="1"/>
          <p:nvPr/>
        </p:nvSpPr>
        <p:spPr>
          <a:xfrm>
            <a:off x="5541898" y="1942552"/>
            <a:ext cx="650050" cy="15645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城市化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3292B-2E74-4DDC-B909-2556C211466B}"/>
              </a:ext>
            </a:extLst>
          </p:cNvPr>
          <p:cNvSpPr txBox="1"/>
          <p:nvPr/>
        </p:nvSpPr>
        <p:spPr>
          <a:xfrm>
            <a:off x="6900934" y="2442065"/>
            <a:ext cx="650050" cy="109353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交通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CB5D6-48E6-4F5D-AE8D-4D0FD4FE2CF1}"/>
              </a:ext>
            </a:extLst>
          </p:cNvPr>
          <p:cNvSpPr txBox="1"/>
          <p:nvPr/>
        </p:nvSpPr>
        <p:spPr>
          <a:xfrm>
            <a:off x="2954328" y="1465540"/>
            <a:ext cx="650050" cy="2041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海外市场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C8B8E-F56B-47B7-BAF3-5C755EFF0EEF}"/>
              </a:ext>
            </a:extLst>
          </p:cNvPr>
          <p:cNvSpPr txBox="1"/>
          <p:nvPr/>
        </p:nvSpPr>
        <p:spPr>
          <a:xfrm>
            <a:off x="1775297" y="1797048"/>
            <a:ext cx="650050" cy="17100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殖民扩张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4480E-EEE6-4574-8942-584C29DFC471}"/>
              </a:ext>
            </a:extLst>
          </p:cNvPr>
          <p:cNvSpPr txBox="1"/>
          <p:nvPr/>
        </p:nvSpPr>
        <p:spPr>
          <a:xfrm>
            <a:off x="661516" y="2470566"/>
            <a:ext cx="650050" cy="10365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中国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CDF0A-4A77-40C3-892F-D94128344176}"/>
              </a:ext>
            </a:extLst>
          </p:cNvPr>
          <p:cNvSpPr txBox="1"/>
          <p:nvPr/>
        </p:nvSpPr>
        <p:spPr>
          <a:xfrm>
            <a:off x="1515306" y="4938814"/>
            <a:ext cx="5931160" cy="924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43200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从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远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到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近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，由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彼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及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</a:t>
            </a:r>
          </a:p>
        </p:txBody>
      </p:sp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C70FDAAC-A4F3-4DF4-8618-2E7E85598D43}"/>
              </a:ext>
            </a:extLst>
          </p:cNvPr>
          <p:cNvSpPr/>
          <p:nvPr/>
        </p:nvSpPr>
        <p:spPr>
          <a:xfrm>
            <a:off x="4756894" y="927025"/>
            <a:ext cx="3883604" cy="976527"/>
          </a:xfrm>
          <a:prstGeom prst="wedgeRoundRectCallout">
            <a:avLst>
              <a:gd name="adj1" fmla="val -96662"/>
              <a:gd name="adj2" fmla="val 12346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承上启下关键：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领域焦点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大背景的产物，小我的原因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273097F-49ED-455C-BBBE-AF925C01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80" dirty="0"/>
              <a:t>“</a:t>
            </a:r>
            <a:r>
              <a:rPr lang="zh-CN" altLang="en-US" sz="3780" dirty="0"/>
              <a:t>背景</a:t>
            </a:r>
            <a:r>
              <a:rPr lang="en-US" sz="3780" dirty="0"/>
              <a:t>”</a:t>
            </a:r>
            <a:r>
              <a:rPr lang="zh-CN" altLang="en-US" sz="3780" dirty="0"/>
              <a:t>设计</a:t>
            </a:r>
            <a:endParaRPr sz="3780" dirty="0"/>
          </a:p>
        </p:txBody>
      </p:sp>
    </p:spTree>
    <p:extLst>
      <p:ext uri="{BB962C8B-B14F-4D97-AF65-F5344CB8AC3E}">
        <p14:creationId xmlns:p14="http://schemas.microsoft.com/office/powerpoint/2010/main" val="142815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内容占位符 2">
            <a:extLst>
              <a:ext uri="{FF2B5EF4-FFF2-40B4-BE49-F238E27FC236}">
                <a16:creationId xmlns:a16="http://schemas.microsoft.com/office/drawing/2014/main" id="{DFB8A0E3-DC48-4C2E-A1F9-F19DD826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23" y="944324"/>
            <a:ext cx="7900714" cy="51031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zh-CN" sz="2646" b="1" dirty="0">
                <a:solidFill>
                  <a:srgbClr val="FF0000"/>
                </a:solidFill>
                <a:latin typeface="Arial" charset="0"/>
              </a:rPr>
              <a:t>【</a:t>
            </a:r>
            <a:r>
              <a:rPr lang="en-US" altLang="zh-CN" sz="2646" b="1" dirty="0">
                <a:solidFill>
                  <a:srgbClr val="FF0000"/>
                </a:solidFill>
                <a:latin typeface="Arial" charset="0"/>
              </a:rPr>
              <a:t>2014</a:t>
            </a:r>
            <a:r>
              <a:rPr lang="zh-CN" altLang="zh-CN" sz="2646" b="1" dirty="0">
                <a:solidFill>
                  <a:srgbClr val="FF0000"/>
                </a:solidFill>
                <a:latin typeface="Arial" charset="0"/>
              </a:rPr>
              <a:t>年</a:t>
            </a:r>
            <a:r>
              <a:rPr lang="zh-CN" altLang="en-US" sz="2646" b="1" dirty="0">
                <a:solidFill>
                  <a:srgbClr val="FF0000"/>
                </a:solidFill>
                <a:latin typeface="Arial" charset="0"/>
              </a:rPr>
              <a:t>全国</a:t>
            </a:r>
            <a:r>
              <a:rPr lang="zh-CN" altLang="zh-CN" sz="2646" b="1" dirty="0">
                <a:solidFill>
                  <a:srgbClr val="FF0000"/>
                </a:solidFill>
                <a:latin typeface="Arial" charset="0"/>
              </a:rPr>
              <a:t>新课标</a:t>
            </a:r>
            <a:r>
              <a:rPr lang="en-US" altLang="zh-CN" sz="2646" b="1" dirty="0">
                <a:solidFill>
                  <a:srgbClr val="FF0000"/>
                </a:solidFill>
              </a:rPr>
              <a:t>Ⅰ</a:t>
            </a:r>
            <a:r>
              <a:rPr lang="zh-CN" altLang="zh-CN" sz="2646" b="1" dirty="0">
                <a:solidFill>
                  <a:srgbClr val="FF0000"/>
                </a:solidFill>
                <a:latin typeface="Arial" charset="0"/>
              </a:rPr>
              <a:t>卷】</a:t>
            </a:r>
            <a:endParaRPr lang="en-US" altLang="zh-CN" sz="2646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zh-CN" sz="2646" dirty="0">
                <a:solidFill>
                  <a:srgbClr val="000000"/>
                </a:solidFill>
              </a:rPr>
              <a:t>（</a:t>
            </a:r>
            <a:r>
              <a:rPr lang="en-US" altLang="zh-CN" sz="2646" dirty="0">
                <a:solidFill>
                  <a:srgbClr val="000000"/>
                </a:solidFill>
              </a:rPr>
              <a:t>1</a:t>
            </a:r>
            <a:r>
              <a:rPr lang="zh-CN" altLang="zh-CN" sz="2646" dirty="0">
                <a:solidFill>
                  <a:srgbClr val="000000"/>
                </a:solidFill>
              </a:rPr>
              <a:t>）根据材料一、二并结合所学知识，分别指出宋应星、牛顿二人科技成果的特点及它们出现的</a:t>
            </a:r>
            <a:r>
              <a:rPr lang="zh-CN" altLang="zh-CN" sz="2646" b="1" dirty="0">
                <a:solidFill>
                  <a:srgbClr val="000000"/>
                </a:solidFill>
                <a:highlight>
                  <a:srgbClr val="FFFF00"/>
                </a:highlight>
              </a:rPr>
              <a:t>背景</a:t>
            </a:r>
            <a:r>
              <a:rPr lang="zh-CN" altLang="zh-CN" sz="2646" dirty="0">
                <a:solidFill>
                  <a:srgbClr val="000000"/>
                </a:solidFill>
              </a:rPr>
              <a:t>。（</a:t>
            </a:r>
            <a:r>
              <a:rPr lang="en-US" altLang="zh-CN" sz="2646" dirty="0">
                <a:solidFill>
                  <a:srgbClr val="000000"/>
                </a:solidFill>
              </a:rPr>
              <a:t>15</a:t>
            </a:r>
            <a:r>
              <a:rPr lang="zh-CN" altLang="zh-CN" sz="2646" dirty="0">
                <a:solidFill>
                  <a:srgbClr val="000000"/>
                </a:solidFill>
              </a:rPr>
              <a:t>分）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zh-CN" sz="2646" b="1" dirty="0">
                <a:solidFill>
                  <a:srgbClr val="000000"/>
                </a:solidFill>
              </a:rPr>
              <a:t>宋应星：中国传统农业、手工业技术发达；</a:t>
            </a:r>
            <a:endParaRPr lang="en-US" altLang="zh-CN" sz="2646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646" b="1" dirty="0">
                <a:solidFill>
                  <a:srgbClr val="000000"/>
                </a:solidFill>
              </a:rPr>
              <a:t>              </a:t>
            </a:r>
            <a:r>
              <a:rPr lang="zh-CN" altLang="zh-CN" sz="2646" b="1" dirty="0">
                <a:solidFill>
                  <a:srgbClr val="000000"/>
                </a:solidFill>
              </a:rPr>
              <a:t>科举失利后的发愤之作。（</a:t>
            </a:r>
            <a:r>
              <a:rPr lang="en-US" altLang="zh-CN" sz="2646" b="1" dirty="0">
                <a:solidFill>
                  <a:srgbClr val="000000"/>
                </a:solidFill>
              </a:rPr>
              <a:t>3</a:t>
            </a:r>
            <a:r>
              <a:rPr lang="zh-CN" altLang="zh-CN" sz="2646" b="1" dirty="0">
                <a:solidFill>
                  <a:srgbClr val="000000"/>
                </a:solidFill>
              </a:rPr>
              <a:t>分）</a:t>
            </a:r>
            <a:endParaRPr lang="en-US" altLang="zh-CN" sz="2646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zh-CN" sz="2646" b="1" dirty="0">
                <a:solidFill>
                  <a:srgbClr val="000000"/>
                </a:solidFill>
              </a:rPr>
              <a:t>牛顿：科学冲破了中世纪神学的束缚；</a:t>
            </a:r>
            <a:endParaRPr lang="en-US" altLang="zh-CN" sz="2646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646" b="1" dirty="0">
                <a:solidFill>
                  <a:srgbClr val="000000"/>
                </a:solidFill>
              </a:rPr>
              <a:t>           </a:t>
            </a:r>
            <a:r>
              <a:rPr lang="zh-CN" altLang="zh-CN" sz="2646" b="1" dirty="0">
                <a:solidFill>
                  <a:srgbClr val="000000"/>
                </a:solidFill>
              </a:rPr>
              <a:t>近代科学研究方法形成；</a:t>
            </a:r>
            <a:endParaRPr lang="en-US" altLang="zh-CN" sz="2646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646" b="1" dirty="0">
                <a:solidFill>
                  <a:srgbClr val="000000"/>
                </a:solidFill>
              </a:rPr>
              <a:t>           </a:t>
            </a:r>
            <a:r>
              <a:rPr lang="zh-CN" altLang="zh-CN" sz="2646" b="1" dirty="0">
                <a:solidFill>
                  <a:srgbClr val="000000"/>
                </a:solidFill>
              </a:rPr>
              <a:t>长期从事科学研究。（</a:t>
            </a:r>
            <a:r>
              <a:rPr lang="en-US" altLang="zh-CN" sz="2646" b="1" dirty="0">
                <a:solidFill>
                  <a:srgbClr val="000000"/>
                </a:solidFill>
              </a:rPr>
              <a:t>4</a:t>
            </a:r>
            <a:r>
              <a:rPr lang="zh-CN" altLang="zh-CN" sz="2646" b="1" dirty="0">
                <a:solidFill>
                  <a:srgbClr val="000000"/>
                </a:solidFill>
              </a:rPr>
              <a:t>分）</a:t>
            </a:r>
            <a:endParaRPr lang="zh-CN" altLang="zh-CN" sz="2646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zh-CN" altLang="en-US" sz="2646" dirty="0">
              <a:solidFill>
                <a:srgbClr val="00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3DD385D1-6B40-4E92-B526-31CADDA2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80" dirty="0"/>
              <a:t>“</a:t>
            </a:r>
            <a:r>
              <a:rPr lang="zh-CN" altLang="en-US" sz="3780" dirty="0"/>
              <a:t>背景</a:t>
            </a:r>
            <a:r>
              <a:rPr lang="en-US" sz="3780" dirty="0"/>
              <a:t>”</a:t>
            </a:r>
            <a:r>
              <a:rPr lang="zh-CN" altLang="en-US" sz="3780" dirty="0"/>
              <a:t>设计</a:t>
            </a:r>
            <a:endParaRPr sz="3780" dirty="0"/>
          </a:p>
        </p:txBody>
      </p:sp>
      <p:sp>
        <p:nvSpPr>
          <p:cNvPr id="2" name="圆角矩形标注 1">
            <a:extLst>
              <a:ext uri="{FF2B5EF4-FFF2-40B4-BE49-F238E27FC236}">
                <a16:creationId xmlns:a16="http://schemas.microsoft.com/office/drawing/2014/main" id="{494AFA82-224A-405B-BD68-396B248D552A}"/>
              </a:ext>
            </a:extLst>
          </p:cNvPr>
          <p:cNvSpPr/>
          <p:nvPr/>
        </p:nvSpPr>
        <p:spPr>
          <a:xfrm>
            <a:off x="3371606" y="2449566"/>
            <a:ext cx="4831631" cy="1293035"/>
          </a:xfrm>
          <a:prstGeom prst="wedgeRoundRectCallout">
            <a:avLst>
              <a:gd name="adj1" fmla="val -26321"/>
              <a:gd name="adj2" fmla="val 6098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专制空前加强；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工商业发达、资本主义萌芽；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早期民主思想的启蒙</a:t>
            </a: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CD1640D0-9B3E-4257-AA2F-ADBEF350374C}"/>
              </a:ext>
            </a:extLst>
          </p:cNvPr>
          <p:cNvSpPr/>
          <p:nvPr/>
        </p:nvSpPr>
        <p:spPr>
          <a:xfrm>
            <a:off x="5953926" y="4873631"/>
            <a:ext cx="2517068" cy="1020028"/>
          </a:xfrm>
          <a:prstGeom prst="wedgeRoundRectCallout">
            <a:avLst>
              <a:gd name="adj1" fmla="val -67244"/>
              <a:gd name="adj2" fmla="val -661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君主立宪制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资本主义发展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KSO_Shape">
            <a:extLst>
              <a:ext uri="{FF2B5EF4-FFF2-40B4-BE49-F238E27FC236}">
                <a16:creationId xmlns:a16="http://schemas.microsoft.com/office/drawing/2014/main" id="{CBD29CC9-DEBE-46D0-9457-C98E09763C30}"/>
              </a:ext>
            </a:extLst>
          </p:cNvPr>
          <p:cNvSpPr/>
          <p:nvPr/>
        </p:nvSpPr>
        <p:spPr>
          <a:xfrm>
            <a:off x="6744450" y="2449566"/>
            <a:ext cx="1497041" cy="1327185"/>
          </a:xfrm>
          <a:custGeom>
            <a:avLst/>
            <a:gdLst>
              <a:gd name="connsiteX0" fmla="*/ 4912 w 1995084"/>
              <a:gd name="connsiteY0" fmla="*/ 0 h 1728192"/>
              <a:gd name="connsiteX1" fmla="*/ 403870 w 1995084"/>
              <a:gd name="connsiteY1" fmla="*/ 0 h 1728192"/>
              <a:gd name="connsiteX2" fmla="*/ 997542 w 1995084"/>
              <a:gd name="connsiteY2" fmla="*/ 644779 h 1728192"/>
              <a:gd name="connsiteX3" fmla="*/ 1591217 w 1995084"/>
              <a:gd name="connsiteY3" fmla="*/ 0 h 1728192"/>
              <a:gd name="connsiteX4" fmla="*/ 1990171 w 1995084"/>
              <a:gd name="connsiteY4" fmla="*/ 0 h 1728192"/>
              <a:gd name="connsiteX5" fmla="*/ 1197021 w 1995084"/>
              <a:gd name="connsiteY5" fmla="*/ 861430 h 1728192"/>
              <a:gd name="connsiteX6" fmla="*/ 1995084 w 1995084"/>
              <a:gd name="connsiteY6" fmla="*/ 1728192 h 1728192"/>
              <a:gd name="connsiteX7" fmla="*/ 1596125 w 1995084"/>
              <a:gd name="connsiteY7" fmla="*/ 1728192 h 1728192"/>
              <a:gd name="connsiteX8" fmla="*/ 997542 w 1995084"/>
              <a:gd name="connsiteY8" fmla="*/ 1078078 h 1728192"/>
              <a:gd name="connsiteX9" fmla="*/ 398958 w 1995084"/>
              <a:gd name="connsiteY9" fmla="*/ 1728192 h 1728192"/>
              <a:gd name="connsiteX10" fmla="*/ 0 w 1995084"/>
              <a:gd name="connsiteY10" fmla="*/ 1728192 h 1728192"/>
              <a:gd name="connsiteX11" fmla="*/ 798062 w 1995084"/>
              <a:gd name="connsiteY11" fmla="*/ 86143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5084" h="1728192">
                <a:moveTo>
                  <a:pt x="4912" y="0"/>
                </a:moveTo>
                <a:lnTo>
                  <a:pt x="403870" y="0"/>
                </a:lnTo>
                <a:lnTo>
                  <a:pt x="997542" y="644779"/>
                </a:lnTo>
                <a:lnTo>
                  <a:pt x="1591217" y="0"/>
                </a:lnTo>
                <a:lnTo>
                  <a:pt x="1990171" y="0"/>
                </a:lnTo>
                <a:lnTo>
                  <a:pt x="1197021" y="861430"/>
                </a:lnTo>
                <a:lnTo>
                  <a:pt x="1995084" y="1728192"/>
                </a:lnTo>
                <a:lnTo>
                  <a:pt x="1596125" y="1728192"/>
                </a:lnTo>
                <a:lnTo>
                  <a:pt x="997542" y="1078078"/>
                </a:lnTo>
                <a:lnTo>
                  <a:pt x="398958" y="1728192"/>
                </a:lnTo>
                <a:lnTo>
                  <a:pt x="0" y="1728192"/>
                </a:lnTo>
                <a:lnTo>
                  <a:pt x="798062" y="8614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FC6D58F5-B026-4018-8DA0-911DB7071154}"/>
              </a:ext>
            </a:extLst>
          </p:cNvPr>
          <p:cNvSpPr/>
          <p:nvPr/>
        </p:nvSpPr>
        <p:spPr>
          <a:xfrm>
            <a:off x="7157892" y="4836222"/>
            <a:ext cx="1264168" cy="1057437"/>
          </a:xfrm>
          <a:custGeom>
            <a:avLst/>
            <a:gdLst>
              <a:gd name="connsiteX0" fmla="*/ 4912 w 1995084"/>
              <a:gd name="connsiteY0" fmla="*/ 0 h 1728192"/>
              <a:gd name="connsiteX1" fmla="*/ 403870 w 1995084"/>
              <a:gd name="connsiteY1" fmla="*/ 0 h 1728192"/>
              <a:gd name="connsiteX2" fmla="*/ 997542 w 1995084"/>
              <a:gd name="connsiteY2" fmla="*/ 644779 h 1728192"/>
              <a:gd name="connsiteX3" fmla="*/ 1591217 w 1995084"/>
              <a:gd name="connsiteY3" fmla="*/ 0 h 1728192"/>
              <a:gd name="connsiteX4" fmla="*/ 1990171 w 1995084"/>
              <a:gd name="connsiteY4" fmla="*/ 0 h 1728192"/>
              <a:gd name="connsiteX5" fmla="*/ 1197021 w 1995084"/>
              <a:gd name="connsiteY5" fmla="*/ 861430 h 1728192"/>
              <a:gd name="connsiteX6" fmla="*/ 1995084 w 1995084"/>
              <a:gd name="connsiteY6" fmla="*/ 1728192 h 1728192"/>
              <a:gd name="connsiteX7" fmla="*/ 1596125 w 1995084"/>
              <a:gd name="connsiteY7" fmla="*/ 1728192 h 1728192"/>
              <a:gd name="connsiteX8" fmla="*/ 997542 w 1995084"/>
              <a:gd name="connsiteY8" fmla="*/ 1078078 h 1728192"/>
              <a:gd name="connsiteX9" fmla="*/ 398958 w 1995084"/>
              <a:gd name="connsiteY9" fmla="*/ 1728192 h 1728192"/>
              <a:gd name="connsiteX10" fmla="*/ 0 w 1995084"/>
              <a:gd name="connsiteY10" fmla="*/ 1728192 h 1728192"/>
              <a:gd name="connsiteX11" fmla="*/ 798062 w 1995084"/>
              <a:gd name="connsiteY11" fmla="*/ 86143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5084" h="1728192">
                <a:moveTo>
                  <a:pt x="4912" y="0"/>
                </a:moveTo>
                <a:lnTo>
                  <a:pt x="403870" y="0"/>
                </a:lnTo>
                <a:lnTo>
                  <a:pt x="997542" y="644779"/>
                </a:lnTo>
                <a:lnTo>
                  <a:pt x="1591217" y="0"/>
                </a:lnTo>
                <a:lnTo>
                  <a:pt x="1990171" y="0"/>
                </a:lnTo>
                <a:lnTo>
                  <a:pt x="1197021" y="861430"/>
                </a:lnTo>
                <a:lnTo>
                  <a:pt x="1995084" y="1728192"/>
                </a:lnTo>
                <a:lnTo>
                  <a:pt x="1596125" y="1728192"/>
                </a:lnTo>
                <a:lnTo>
                  <a:pt x="997542" y="1078078"/>
                </a:lnTo>
                <a:lnTo>
                  <a:pt x="398958" y="1728192"/>
                </a:lnTo>
                <a:lnTo>
                  <a:pt x="0" y="1728192"/>
                </a:lnTo>
                <a:lnTo>
                  <a:pt x="798062" y="8614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1138906-E83E-4778-8A46-4AEEEF86D510}"/>
              </a:ext>
            </a:extLst>
          </p:cNvPr>
          <p:cNvSpPr/>
          <p:nvPr/>
        </p:nvSpPr>
        <p:spPr>
          <a:xfrm>
            <a:off x="3458126" y="1941003"/>
            <a:ext cx="1497040" cy="544515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B100619-84E6-48AF-AD71-67A64860BA3E}"/>
              </a:ext>
            </a:extLst>
          </p:cNvPr>
          <p:cNvSpPr/>
          <p:nvPr/>
        </p:nvSpPr>
        <p:spPr>
          <a:xfrm>
            <a:off x="6362657" y="1941090"/>
            <a:ext cx="1840580" cy="544515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9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649C3-6306-4916-B53A-7131104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D7B06-4569-4CFF-BCEE-9119347D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4" y="859004"/>
            <a:ext cx="7901787" cy="5102150"/>
          </a:xfrm>
        </p:spPr>
        <p:txBody>
          <a:bodyPr/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</a:rPr>
              <a:t>2017</a:t>
            </a:r>
            <a:r>
              <a:rPr lang="zh-CN" altLang="zh-CN" sz="2400" b="1" dirty="0">
                <a:solidFill>
                  <a:srgbClr val="FF0000"/>
                </a:solidFill>
              </a:rPr>
              <a:t>年新课标全国</a:t>
            </a:r>
            <a:r>
              <a:rPr lang="en-US" altLang="zh-CN" sz="2400" b="1" dirty="0">
                <a:solidFill>
                  <a:srgbClr val="FF0000"/>
                </a:solidFill>
              </a:rPr>
              <a:t>Ⅲ</a:t>
            </a:r>
            <a:r>
              <a:rPr lang="zh-CN" altLang="zh-CN" sz="2400" b="1" dirty="0">
                <a:solidFill>
                  <a:srgbClr val="FF0000"/>
                </a:solidFill>
              </a:rPr>
              <a:t>卷】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268" dirty="0"/>
              <a:t>40</a:t>
            </a:r>
            <a:r>
              <a:rPr lang="zh-CN" altLang="zh-CN" sz="2268" dirty="0"/>
              <a:t>．阅读材料，完成下列要求</a:t>
            </a:r>
            <a:endParaRPr lang="en-US" altLang="zh-CN" sz="2268" dirty="0"/>
          </a:p>
          <a:p>
            <a:r>
              <a:rPr lang="zh-CN" altLang="zh-CN" sz="2268" dirty="0"/>
              <a:t>材料 </a:t>
            </a:r>
            <a:r>
              <a:rPr lang="en-US" altLang="zh-CN" sz="2268" dirty="0"/>
              <a:t>  </a:t>
            </a:r>
            <a:r>
              <a:rPr lang="en-US" altLang="zh-CN" sz="2268" dirty="0">
                <a:latin typeface="楷体" panose="02010609060101010101" pitchFamily="49" charset="-122"/>
                <a:ea typeface="楷体" panose="02010609060101010101" pitchFamily="49" charset="-122"/>
              </a:rPr>
              <a:t>1602</a:t>
            </a:r>
            <a:r>
              <a:rPr lang="zh-CN" altLang="zh-CN" sz="2268" dirty="0">
                <a:latin typeface="楷体" panose="02010609060101010101" pitchFamily="49" charset="-122"/>
                <a:ea typeface="楷体" panose="02010609060101010101" pitchFamily="49" charset="-122"/>
              </a:rPr>
              <a:t>年，荷兰东印度公司成立以后</a:t>
            </a:r>
            <a:r>
              <a:rPr lang="en-US" altLang="zh-CN" sz="2268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26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（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）根据材料并结合所学知识，概括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荷兰侵占中国台湾与澎湖的历史背景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和目的。（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分）</a:t>
            </a:r>
          </a:p>
          <a:p>
            <a:pPr>
              <a:lnSpc>
                <a:spcPct val="100000"/>
              </a:lnSpc>
            </a:pPr>
            <a:r>
              <a:rPr lang="zh-CN" altLang="zh-CN" sz="2400" b="1" dirty="0"/>
              <a:t>背景：</a:t>
            </a:r>
            <a:endParaRPr lang="zh-CN" altLang="zh-CN" sz="2400" dirty="0"/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新航路开辟</a:t>
            </a:r>
            <a:r>
              <a:rPr lang="zh-CN" altLang="zh-CN" sz="2400" b="1" dirty="0">
                <a:solidFill>
                  <a:srgbClr val="FF0000"/>
                </a:solidFill>
              </a:rPr>
              <a:t>，殖民扩张；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荷兰</a:t>
            </a:r>
            <a:r>
              <a:rPr lang="zh-CN" altLang="zh-CN" sz="2400" b="1" dirty="0">
                <a:solidFill>
                  <a:srgbClr val="FF0000"/>
                </a:solidFill>
              </a:rPr>
              <a:t>海外贸易快速发展，与东方的贸易利润巨大；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明末</a:t>
            </a:r>
            <a:r>
              <a:rPr lang="zh-CN" altLang="zh-CN" sz="2400" b="1" dirty="0">
                <a:solidFill>
                  <a:srgbClr val="FF0000"/>
                </a:solidFill>
              </a:rPr>
              <a:t>战乱之际，中央政府无暇他顾。</a:t>
            </a:r>
            <a:endParaRPr lang="zh-CN" altLang="zh-CN" sz="2400" dirty="0">
              <a:solidFill>
                <a:srgbClr val="FF0000"/>
              </a:solidFill>
            </a:endParaRPr>
          </a:p>
          <a:p>
            <a:endParaRPr lang="zh-CN" altLang="en-US" sz="2268" dirty="0"/>
          </a:p>
        </p:txBody>
      </p:sp>
    </p:spTree>
    <p:extLst>
      <p:ext uri="{BB962C8B-B14F-4D97-AF65-F5344CB8AC3E}">
        <p14:creationId xmlns:p14="http://schemas.microsoft.com/office/powerpoint/2010/main" val="9187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 descr="http://www.vsread.com/iconograph/2012-10-04/f57bdb39d290c35aeaf8081b24a5e622.jpg"/>
          <p:cNvSpPr>
            <a:spLocks noChangeAspect="1" noChangeArrowheads="1"/>
          </p:cNvSpPr>
          <p:nvPr/>
        </p:nvSpPr>
        <p:spPr bwMode="auto">
          <a:xfrm>
            <a:off x="147268" y="-136504"/>
            <a:ext cx="288008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6131" name="Picture 4" descr="http://www.vsread.com/iconograph/2012-10-04/f57bdb39d290c35aeaf8081b24a5e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8" y="942025"/>
            <a:ext cx="7200194" cy="54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1609" y="1335036"/>
            <a:ext cx="650050" cy="2172059"/>
          </a:xfrm>
          <a:prstGeom prst="rect">
            <a:avLst/>
          </a:prstGeom>
          <a:solidFill>
            <a:srgbClr val="268E4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wrap="square"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事件本身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4404" y="2683572"/>
            <a:ext cx="650050" cy="15645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关联方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9187" y="2652071"/>
            <a:ext cx="650050" cy="226806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大历史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8066" y="1942553"/>
            <a:ext cx="650050" cy="16035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关联方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0281" y="1359036"/>
            <a:ext cx="650050" cy="217205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大历史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5305" y="4938814"/>
            <a:ext cx="5070137" cy="924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864017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从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近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到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远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，由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及</a:t>
            </a: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彼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80" dirty="0"/>
              <a:t>“</a:t>
            </a:r>
            <a:r>
              <a:rPr lang="zh-CN" altLang="en-US" sz="3780" dirty="0"/>
              <a:t>影响作用</a:t>
            </a:r>
            <a:r>
              <a:rPr lang="en-US" sz="3780" dirty="0"/>
              <a:t>”</a:t>
            </a:r>
            <a:r>
              <a:rPr lang="zh-CN" altLang="en-US" sz="3780" dirty="0"/>
              <a:t>设计</a:t>
            </a:r>
            <a:endParaRPr sz="3780" dirty="0"/>
          </a:p>
        </p:txBody>
      </p:sp>
    </p:spTree>
    <p:extLst>
      <p:ext uri="{BB962C8B-B14F-4D97-AF65-F5344CB8AC3E}">
        <p14:creationId xmlns:p14="http://schemas.microsoft.com/office/powerpoint/2010/main" val="368972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B04CA8-7D04-4400-A6DE-1E7F6BB2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23" y="978396"/>
            <a:ext cx="8137133" cy="5101638"/>
          </a:xfrm>
        </p:spPr>
        <p:txBody>
          <a:bodyPr/>
          <a:lstStyle/>
          <a:p>
            <a:pPr>
              <a:buFont typeface="Arial" charset="0"/>
              <a:buChar char="▐"/>
              <a:defRPr/>
            </a:pPr>
            <a:r>
              <a:rPr lang="en-US" altLang="zh-CN" sz="2646" b="1" dirty="0">
                <a:solidFill>
                  <a:srgbClr val="FF0000"/>
                </a:solidFill>
                <a:latin typeface="+mj-ea"/>
                <a:ea typeface="+mj-ea"/>
              </a:rPr>
              <a:t>【</a:t>
            </a:r>
            <a:r>
              <a:rPr lang="x-none" altLang="zh-CN" sz="2646" b="1" dirty="0">
                <a:solidFill>
                  <a:srgbClr val="FF0000"/>
                </a:solidFill>
                <a:latin typeface="+mj-ea"/>
                <a:ea typeface="+mj-ea"/>
              </a:rPr>
              <a:t>2008年全国新课程卷</a:t>
            </a:r>
            <a:r>
              <a:rPr lang="en-US" altLang="zh-CN" sz="2646" b="1" dirty="0">
                <a:solidFill>
                  <a:srgbClr val="FF0000"/>
                </a:solidFill>
                <a:latin typeface="+mj-ea"/>
                <a:ea typeface="+mj-ea"/>
              </a:rPr>
              <a:t>】</a:t>
            </a:r>
            <a:endParaRPr lang="zh-CN" altLang="zh-CN" sz="2646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592512">
              <a:buFont typeface="Arial" charset="0"/>
              <a:buChar char="▐"/>
              <a:defRPr/>
            </a:pP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marL="0" indent="592512">
              <a:buFont typeface="Arial" charset="0"/>
              <a:buChar char="▐"/>
              <a:defRPr/>
            </a:pP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新政挽救资本主义结构的计划，还有两方面值得注意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1933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月建立的房主贷款公司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在这个机构存在的三年之中，它向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万以上的房主共贷款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多亿美元。其次，为刺激近于停工的房屋建筑业，国会于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1934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月建立联邦住房管理局，发放建筑新房和修理房屋的抵押贷款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运用长期低息贷款，联邦住房管理局对恢复私营住房建筑业起了巨大作用。在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1934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1940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年之间，它发放修理住房贷款合计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亿美元，发放建筑新房贷款合计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592512" algn="r">
              <a:buFont typeface="Arial" charset="0"/>
              <a:buChar char="▐"/>
              <a:defRPr/>
            </a:pPr>
            <a:r>
              <a:rPr lang="en-US" altLang="zh-CN" sz="2646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――编自</a:t>
            </a:r>
            <a:r>
              <a:rPr lang="en-US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en-US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阿瑟·林克等《</a:t>
            </a:r>
            <a:r>
              <a:rPr lang="en-US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1900</a:t>
            </a:r>
            <a:r>
              <a:rPr lang="zh-CN" altLang="zh-CN" sz="226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年以来的美国史》</a:t>
            </a:r>
          </a:p>
          <a:p>
            <a:pPr>
              <a:buFont typeface="Arial" charset="0"/>
              <a:buChar char="▐"/>
              <a:defRPr/>
            </a:pPr>
            <a:endParaRPr lang="zh-CN" altLang="en-US" sz="2646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0716C12-A42F-4FF8-8C76-76CBF5621725}"/>
              </a:ext>
            </a:extLst>
          </p:cNvPr>
          <p:cNvSpPr txBox="1">
            <a:spLocks/>
          </p:cNvSpPr>
          <p:nvPr/>
        </p:nvSpPr>
        <p:spPr>
          <a:xfrm>
            <a:off x="0" y="120753"/>
            <a:ext cx="7777710" cy="661517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15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“作用”设计</a:t>
            </a:r>
          </a:p>
        </p:txBody>
      </p:sp>
    </p:spTree>
    <p:extLst>
      <p:ext uri="{BB962C8B-B14F-4D97-AF65-F5344CB8AC3E}">
        <p14:creationId xmlns:p14="http://schemas.microsoft.com/office/powerpoint/2010/main" val="223182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77BCC-C53D-4185-94B4-3B7B78DB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3" y="1093530"/>
            <a:ext cx="7680913" cy="5103138"/>
          </a:xfrm>
        </p:spPr>
        <p:txBody>
          <a:bodyPr/>
          <a:lstStyle/>
          <a:p>
            <a:r>
              <a:rPr lang="zh-CN" altLang="zh-CN" sz="2646" dirty="0">
                <a:solidFill>
                  <a:schemeClr val="tx1"/>
                </a:solidFill>
              </a:rPr>
              <a:t>（3）根据材料三并结合所学知识，指出房主贷款公司和联邦住房管理局在缓解危机中所发挥的</a:t>
            </a:r>
            <a:r>
              <a:rPr lang="zh-CN" altLang="zh-CN" sz="2646" b="1" dirty="0">
                <a:solidFill>
                  <a:srgbClr val="C00000"/>
                </a:solidFill>
                <a:highlight>
                  <a:srgbClr val="FFFF00"/>
                </a:highlight>
              </a:rPr>
              <a:t>作用</a:t>
            </a:r>
            <a:r>
              <a:rPr lang="zh-CN" altLang="zh-CN" sz="2646" dirty="0">
                <a:solidFill>
                  <a:schemeClr val="tx1"/>
                </a:solidFill>
              </a:rPr>
              <a:t>。（11分）</a:t>
            </a:r>
          </a:p>
          <a:p>
            <a:pPr>
              <a:lnSpc>
                <a:spcPct val="2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刺激房地产业恢复和发展，缓解住房危机；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带动相关产业的恢复；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扩大就业，提高社会购买力，缓解社会矛盾。</a:t>
            </a:r>
            <a:endParaRPr lang="zh-CN" altLang="zh-CN" sz="2646" dirty="0">
              <a:solidFill>
                <a:schemeClr val="tx1"/>
              </a:solidFill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A71ADDB-6C87-4A10-BB66-42A0FB02F35D}"/>
              </a:ext>
            </a:extLst>
          </p:cNvPr>
          <p:cNvSpPr/>
          <p:nvPr/>
        </p:nvSpPr>
        <p:spPr>
          <a:xfrm>
            <a:off x="638577" y="2902923"/>
            <a:ext cx="6667680" cy="544515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030121F-E031-41C9-841D-32E72AD702D3}"/>
              </a:ext>
            </a:extLst>
          </p:cNvPr>
          <p:cNvSpPr/>
          <p:nvPr/>
        </p:nvSpPr>
        <p:spPr>
          <a:xfrm>
            <a:off x="574781" y="3963102"/>
            <a:ext cx="3582097" cy="544515"/>
          </a:xfrm>
          <a:prstGeom prst="roundRect">
            <a:avLst/>
          </a:prstGeom>
          <a:solidFill>
            <a:srgbClr val="FFC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EC9BF18-800C-415D-8D05-6854CC538EAC}"/>
              </a:ext>
            </a:extLst>
          </p:cNvPr>
          <p:cNvSpPr txBox="1">
            <a:spLocks/>
          </p:cNvSpPr>
          <p:nvPr/>
        </p:nvSpPr>
        <p:spPr>
          <a:xfrm>
            <a:off x="19766" y="34502"/>
            <a:ext cx="7777710" cy="6615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“作用”设计</a:t>
            </a:r>
          </a:p>
        </p:txBody>
      </p:sp>
    </p:spTree>
    <p:extLst>
      <p:ext uri="{BB962C8B-B14F-4D97-AF65-F5344CB8AC3E}">
        <p14:creationId xmlns:p14="http://schemas.microsoft.com/office/powerpoint/2010/main" val="260924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F5161A-82F1-4306-AC4C-56E99A01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3" y="1093530"/>
            <a:ext cx="7900714" cy="5103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646" b="1" dirty="0">
                <a:solidFill>
                  <a:srgbClr val="FF0000"/>
                </a:solidFill>
                <a:latin typeface="+mj-ea"/>
              </a:rPr>
              <a:t>【</a:t>
            </a:r>
            <a:r>
              <a:rPr lang="x-none" altLang="zh-CN" sz="2646" b="1" dirty="0">
                <a:solidFill>
                  <a:srgbClr val="FF0000"/>
                </a:solidFill>
                <a:latin typeface="+mj-ea"/>
              </a:rPr>
              <a:t>20</a:t>
            </a:r>
            <a:r>
              <a:rPr lang="en-US" altLang="zh-CN" sz="2646" b="1" dirty="0">
                <a:solidFill>
                  <a:srgbClr val="FF0000"/>
                </a:solidFill>
                <a:latin typeface="+mj-ea"/>
              </a:rPr>
              <a:t>11</a:t>
            </a:r>
            <a:r>
              <a:rPr lang="x-none" altLang="zh-CN" sz="2646" b="1" dirty="0">
                <a:solidFill>
                  <a:srgbClr val="FF0000"/>
                </a:solidFill>
                <a:latin typeface="+mj-ea"/>
              </a:rPr>
              <a:t>年全国新课程卷</a:t>
            </a:r>
            <a:r>
              <a:rPr lang="en-US" altLang="zh-CN" sz="2646" b="1" dirty="0">
                <a:solidFill>
                  <a:srgbClr val="FF0000"/>
                </a:solidFill>
                <a:latin typeface="+mj-ea"/>
              </a:rPr>
              <a:t>】45</a:t>
            </a:r>
            <a:r>
              <a:rPr lang="zh-CN" altLang="en-US" sz="2646" b="1" dirty="0">
                <a:solidFill>
                  <a:srgbClr val="FF0000"/>
                </a:solidFill>
                <a:latin typeface="+mj-ea"/>
              </a:rPr>
              <a:t>题</a:t>
            </a:r>
            <a:r>
              <a:rPr lang="zh-CN" altLang="en-US" sz="2646" b="1" dirty="0">
                <a:solidFill>
                  <a:schemeClr val="tx1">
                    <a:lumMod val="50000"/>
                  </a:schemeClr>
                </a:solidFill>
                <a:latin typeface="+mj-ea"/>
              </a:rPr>
              <a:t>选修一</a:t>
            </a:r>
            <a:endParaRPr lang="en-US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646" dirty="0">
                <a:solidFill>
                  <a:schemeClr val="tx1"/>
                </a:solidFill>
              </a:rPr>
              <a:t>（</a:t>
            </a:r>
            <a:r>
              <a:rPr lang="en-US" altLang="zh-CN" sz="2646" dirty="0">
                <a:solidFill>
                  <a:schemeClr val="tx1"/>
                </a:solidFill>
              </a:rPr>
              <a:t>2</a:t>
            </a:r>
            <a:r>
              <a:rPr lang="zh-CN" altLang="en-US" sz="2646" dirty="0">
                <a:solidFill>
                  <a:schemeClr val="tx1"/>
                </a:solidFill>
              </a:rPr>
              <a:t>）</a:t>
            </a:r>
            <a:r>
              <a:rPr lang="zh-CN" altLang="zh-CN" sz="2646" dirty="0">
                <a:solidFill>
                  <a:schemeClr val="tx1"/>
                </a:solidFill>
              </a:rPr>
              <a:t>简析盟旗制度的历史作用。（</a:t>
            </a:r>
            <a:r>
              <a:rPr lang="en-US" altLang="zh-CN" sz="2646" dirty="0">
                <a:solidFill>
                  <a:schemeClr val="tx1"/>
                </a:solidFill>
              </a:rPr>
              <a:t>10</a:t>
            </a:r>
            <a:r>
              <a:rPr lang="zh-CN" altLang="zh-CN" sz="2646" dirty="0">
                <a:solidFill>
                  <a:schemeClr val="tx1"/>
                </a:solidFill>
              </a:rPr>
              <a:t>分）</a:t>
            </a:r>
          </a:p>
          <a:p>
            <a:pPr>
              <a:lnSpc>
                <a:spcPct val="1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在尊重蒙古族社会传统的基础上，改造了草原的社会政治面貌；（</a:t>
            </a:r>
            <a:r>
              <a:rPr lang="en-US" altLang="zh-CN" sz="2646" b="1" dirty="0">
                <a:solidFill>
                  <a:schemeClr val="tx1"/>
                </a:solidFill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</a:rPr>
              <a:t>分）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削弱了蒙古贵族的权力，加强了清政府对草原的管理；（</a:t>
            </a:r>
            <a:r>
              <a:rPr lang="en-US" altLang="zh-CN" sz="2646" b="1" dirty="0">
                <a:solidFill>
                  <a:schemeClr val="tx1"/>
                </a:solidFill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</a:rPr>
              <a:t>分）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有利于当地社会稳定和经济发展；（</a:t>
            </a:r>
            <a:r>
              <a:rPr lang="en-US" altLang="zh-CN" sz="2646" b="1" dirty="0">
                <a:solidFill>
                  <a:schemeClr val="tx1"/>
                </a:solidFill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</a:rPr>
              <a:t>分）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加强了清朝统治的基础；（</a:t>
            </a:r>
            <a:r>
              <a:rPr lang="en-US" altLang="zh-CN" sz="2646" b="1" dirty="0">
                <a:solidFill>
                  <a:schemeClr val="tx1"/>
                </a:solidFill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</a:rPr>
              <a:t>分）</a:t>
            </a:r>
            <a:endParaRPr lang="en-US" altLang="zh-CN" sz="2646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646" b="1" dirty="0">
                <a:solidFill>
                  <a:schemeClr val="tx1"/>
                </a:solidFill>
              </a:rPr>
              <a:t>使统一多民族国家更为巩固。（</a:t>
            </a:r>
            <a:r>
              <a:rPr lang="en-US" altLang="zh-CN" sz="2646" b="1" dirty="0">
                <a:solidFill>
                  <a:schemeClr val="tx1"/>
                </a:solidFill>
              </a:rPr>
              <a:t>2</a:t>
            </a:r>
            <a:r>
              <a:rPr lang="zh-CN" altLang="zh-CN" sz="2646" b="1" dirty="0">
                <a:solidFill>
                  <a:schemeClr val="tx1"/>
                </a:solidFill>
              </a:rPr>
              <a:t>分）</a:t>
            </a:r>
            <a:endParaRPr lang="zh-CN" altLang="zh-CN" sz="2646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2646" dirty="0">
              <a:solidFill>
                <a:schemeClr val="tx1"/>
              </a:solidFill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2F0AF1D4-E019-4CB2-B201-C7A663CB0B4E}"/>
              </a:ext>
            </a:extLst>
          </p:cNvPr>
          <p:cNvSpPr/>
          <p:nvPr/>
        </p:nvSpPr>
        <p:spPr>
          <a:xfrm>
            <a:off x="649782" y="3282166"/>
            <a:ext cx="7669708" cy="1020028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9F3C40F-831E-405C-B680-C76F02132348}"/>
              </a:ext>
            </a:extLst>
          </p:cNvPr>
          <p:cNvSpPr/>
          <p:nvPr/>
        </p:nvSpPr>
        <p:spPr>
          <a:xfrm>
            <a:off x="597280" y="4972713"/>
            <a:ext cx="5433147" cy="544514"/>
          </a:xfrm>
          <a:prstGeom prst="roundRect">
            <a:avLst/>
          </a:prstGeom>
          <a:solidFill>
            <a:srgbClr val="FFC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0F6A53B-CC8B-44D3-A97C-A921A5931579}"/>
              </a:ext>
            </a:extLst>
          </p:cNvPr>
          <p:cNvSpPr/>
          <p:nvPr/>
        </p:nvSpPr>
        <p:spPr>
          <a:xfrm>
            <a:off x="649782" y="4350947"/>
            <a:ext cx="6606178" cy="544515"/>
          </a:xfrm>
          <a:prstGeom prst="roundRect">
            <a:avLst/>
          </a:prstGeom>
          <a:solidFill>
            <a:srgbClr val="00B05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A845DB5-9BEE-4AF9-944A-F7BB4C8E1F13}"/>
              </a:ext>
            </a:extLst>
          </p:cNvPr>
          <p:cNvSpPr txBox="1">
            <a:spLocks/>
          </p:cNvSpPr>
          <p:nvPr/>
        </p:nvSpPr>
        <p:spPr>
          <a:xfrm>
            <a:off x="0" y="111002"/>
            <a:ext cx="7777710" cy="6615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“作用”设计</a:t>
            </a:r>
          </a:p>
        </p:txBody>
      </p:sp>
    </p:spTree>
    <p:extLst>
      <p:ext uri="{BB962C8B-B14F-4D97-AF65-F5344CB8AC3E}">
        <p14:creationId xmlns:p14="http://schemas.microsoft.com/office/powerpoint/2010/main" val="418742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276924-D013-4B39-A266-697B528D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" y="-34506"/>
            <a:ext cx="8640763" cy="10434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7FCA628-183B-481B-8658-81BFE9AC5A1F}"/>
              </a:ext>
            </a:extLst>
          </p:cNvPr>
          <p:cNvSpPr txBox="1"/>
          <p:nvPr/>
        </p:nvSpPr>
        <p:spPr>
          <a:xfrm>
            <a:off x="863037" y="1859622"/>
            <a:ext cx="6010382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复习与高考的效率在哪里</a:t>
            </a:r>
            <a:endParaRPr lang="zh-CN" altLang="en-US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CD25E7-68D7-4F78-A5AC-2F499C622A62}"/>
              </a:ext>
            </a:extLst>
          </p:cNvPr>
          <p:cNvSpPr txBox="1"/>
          <p:nvPr/>
        </p:nvSpPr>
        <p:spPr>
          <a:xfrm>
            <a:off x="866462" y="3198689"/>
            <a:ext cx="6010382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坚持高考的一贯思维逻辑</a:t>
            </a:r>
            <a:endParaRPr lang="zh-CN" altLang="en-US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F42AA9-74D9-4B5F-BC6F-3A97AEA9D4B3}"/>
              </a:ext>
            </a:extLst>
          </p:cNvPr>
          <p:cNvSpPr txBox="1"/>
          <p:nvPr/>
        </p:nvSpPr>
        <p:spPr>
          <a:xfrm>
            <a:off x="866462" y="4507411"/>
            <a:ext cx="6010382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谋求选择全对占据制高点</a:t>
            </a:r>
            <a:endParaRPr lang="zh-CN" altLang="en-US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包含 户外, 树, 建筑物, 地面&#10;&#10;已生成极高可信度的说明">
            <a:extLst>
              <a:ext uri="{FF2B5EF4-FFF2-40B4-BE49-F238E27FC236}">
                <a16:creationId xmlns:a16="http://schemas.microsoft.com/office/drawing/2014/main" id="{050CB728-8AC5-4BE5-8217-840D0D8D5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" y="5248768"/>
            <a:ext cx="1578462" cy="11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49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526C4-4D43-4852-9422-71F10B77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6" y="58930"/>
            <a:ext cx="7778187" cy="66151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“作用”设计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47704D-7DF7-4C2D-B3C0-5669A3C3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69" y="988336"/>
            <a:ext cx="7901303" cy="5102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solidFill>
                  <a:srgbClr val="080808"/>
                </a:solidFill>
              </a:rPr>
              <a:t>41</a:t>
            </a:r>
            <a:r>
              <a:rPr lang="zh-CN" altLang="zh-CN" sz="2400" dirty="0">
                <a:solidFill>
                  <a:srgbClr val="080808"/>
                </a:solidFill>
              </a:rPr>
              <a:t>．</a:t>
            </a:r>
            <a:r>
              <a:rPr lang="zh-CN" altLang="zh-CN" sz="2400" dirty="0">
                <a:solidFill>
                  <a:srgbClr val="FF0000"/>
                </a:solidFill>
              </a:rPr>
              <a:t>【</a:t>
            </a:r>
            <a:r>
              <a:rPr lang="en-US" altLang="zh-CN" sz="2400" dirty="0">
                <a:solidFill>
                  <a:srgbClr val="FF0000"/>
                </a:solidFill>
              </a:rPr>
              <a:t>2017</a:t>
            </a:r>
            <a:r>
              <a:rPr lang="zh-CN" altLang="zh-CN" sz="2400" dirty="0">
                <a:solidFill>
                  <a:srgbClr val="FF0000"/>
                </a:solidFill>
              </a:rPr>
              <a:t>年</a:t>
            </a:r>
            <a:r>
              <a:rPr lang="zh-CN" altLang="zh-CN" sz="2400" b="1" dirty="0">
                <a:solidFill>
                  <a:srgbClr val="FF0000"/>
                </a:solidFill>
              </a:rPr>
              <a:t>全国新课标Ⅱ卷</a:t>
            </a:r>
            <a:r>
              <a:rPr lang="zh-CN" altLang="zh-CN" sz="2400" dirty="0">
                <a:solidFill>
                  <a:srgbClr val="FF0000"/>
                </a:solidFill>
              </a:rPr>
              <a:t>】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（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）根据材料并结合所学知识，说明与清代矿业政策相比，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新中国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“一五”计划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期间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矿业政策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的特点，并简析其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意义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。（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10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分）</a:t>
            </a: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rgbClr val="FF0000"/>
                </a:solidFill>
              </a:rPr>
              <a:t>特点：</a:t>
            </a:r>
            <a:r>
              <a:rPr lang="en-US" altLang="zh-CN" sz="2400" b="1" dirty="0"/>
              <a:t>……</a:t>
            </a:r>
            <a:endParaRPr lang="zh-CN" altLang="zh-CN" sz="2400" dirty="0"/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rgbClr val="FF0000"/>
                </a:solidFill>
              </a:rPr>
              <a:t>意义：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奠定了新中国</a:t>
            </a:r>
            <a:r>
              <a:rPr lang="zh-CN" altLang="zh-CN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矿业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发展的初步基础；</a:t>
            </a:r>
            <a:endParaRPr lang="zh-CN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促进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“</a:t>
            </a:r>
            <a:r>
              <a:rPr lang="zh-CN" altLang="zh-CN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一五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”</a:t>
            </a:r>
            <a:r>
              <a:rPr lang="zh-CN" altLang="zh-CN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计划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顺利完成；</a:t>
            </a:r>
            <a:endParaRPr lang="zh-CN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有利于国家</a:t>
            </a:r>
            <a:r>
              <a:rPr lang="zh-CN" altLang="zh-CN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工业体系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的建立；</a:t>
            </a:r>
            <a:endParaRPr lang="zh-CN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体现了</a:t>
            </a:r>
            <a:r>
              <a:rPr lang="zh-CN" altLang="zh-CN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社会主义制度</a:t>
            </a:r>
            <a:r>
              <a:rPr lang="zh-CN" altLang="zh-CN" sz="2400" b="1" dirty="0">
                <a:solidFill>
                  <a:schemeClr val="tx1">
                    <a:lumMod val="50000"/>
                  </a:schemeClr>
                </a:solidFill>
              </a:rPr>
              <a:t>的优越性。</a:t>
            </a:r>
            <a:endParaRPr lang="zh-CN" altLang="zh-CN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74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774B8-67FD-4299-A5EA-7E80881B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en-US" sz="3200" dirty="0"/>
              <a:t>年全国新课标</a:t>
            </a:r>
            <a:r>
              <a:rPr lang="en-US" altLang="zh-CN" sz="3200" dirty="0"/>
              <a:t>Ⅰ</a:t>
            </a:r>
            <a:r>
              <a:rPr lang="zh-CN" altLang="en-US" sz="3200" dirty="0"/>
              <a:t>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EC637C-6A94-4DFF-A715-64485BE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27" y="994738"/>
            <a:ext cx="7901303" cy="5102150"/>
          </a:xfrm>
        </p:spPr>
        <p:txBody>
          <a:bodyPr/>
          <a:lstStyle/>
          <a:p>
            <a:r>
              <a:rPr lang="zh-CN" altLang="zh-CN" sz="2646" b="1" dirty="0">
                <a:solidFill>
                  <a:srgbClr val="FF0000"/>
                </a:solidFill>
              </a:rPr>
              <a:t>【</a:t>
            </a:r>
            <a:r>
              <a:rPr lang="en-US" altLang="zh-CN" sz="2646" b="1" dirty="0">
                <a:solidFill>
                  <a:srgbClr val="FF0000"/>
                </a:solidFill>
              </a:rPr>
              <a:t>2018</a:t>
            </a:r>
            <a:r>
              <a:rPr lang="zh-CN" altLang="zh-CN" sz="2646" b="1" dirty="0">
                <a:solidFill>
                  <a:srgbClr val="FF0000"/>
                </a:solidFill>
              </a:rPr>
              <a:t>年全国新课标</a:t>
            </a:r>
            <a:r>
              <a:rPr lang="en-US" altLang="zh-CN" sz="2646" b="1" dirty="0">
                <a:solidFill>
                  <a:srgbClr val="FF0000"/>
                </a:solidFill>
              </a:rPr>
              <a:t>Ⅰ</a:t>
            </a:r>
            <a:r>
              <a:rPr lang="zh-CN" altLang="zh-CN" sz="2646" b="1" dirty="0">
                <a:solidFill>
                  <a:srgbClr val="FF0000"/>
                </a:solidFill>
              </a:rPr>
              <a:t>卷】</a:t>
            </a:r>
            <a:endParaRPr lang="en-US" altLang="zh-CN" sz="2646" b="1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47494B"/>
                </a:solidFill>
                <a:latin typeface="微软雅黑" panose="020B0503020204020204" pitchFamily="34" charset="-122"/>
              </a:rPr>
              <a:t>40</a:t>
            </a:r>
            <a:r>
              <a:rPr lang="zh-CN" altLang="zh-CN" dirty="0">
                <a:solidFill>
                  <a:srgbClr val="47494B"/>
                </a:solidFill>
                <a:latin typeface="微软雅黑" panose="020B0503020204020204" pitchFamily="34" charset="-122"/>
              </a:rPr>
              <a:t>．阅读材料，完成下列要求。（</a:t>
            </a:r>
            <a:r>
              <a:rPr lang="en-US" altLang="zh-CN" dirty="0">
                <a:solidFill>
                  <a:srgbClr val="47494B"/>
                </a:solidFill>
                <a:latin typeface="微软雅黑" panose="020B0503020204020204" pitchFamily="34" charset="-122"/>
              </a:rPr>
              <a:t>26</a:t>
            </a:r>
            <a:r>
              <a:rPr lang="zh-CN" altLang="zh-CN" dirty="0">
                <a:solidFill>
                  <a:srgbClr val="47494B"/>
                </a:solidFill>
                <a:latin typeface="微软雅黑" panose="020B0503020204020204" pitchFamily="34" charset="-122"/>
              </a:rPr>
              <a:t>分）</a:t>
            </a:r>
            <a:endParaRPr lang="en-US" altLang="zh-CN" dirty="0">
              <a:solidFill>
                <a:srgbClr val="47494B"/>
              </a:solidFill>
              <a:latin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47494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zh-CN" b="1" dirty="0">
                <a:solidFill>
                  <a:srgbClr val="47494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年是改革开放</a:t>
            </a:r>
            <a:r>
              <a:rPr lang="en-US" altLang="zh-CN" b="1" dirty="0">
                <a:solidFill>
                  <a:srgbClr val="47494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zh-CN" b="1" dirty="0">
                <a:solidFill>
                  <a:srgbClr val="47494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周年。我国改革开始于农村，安徽省凤阳县小岗村是我国农村改革的主要发源地。</a:t>
            </a:r>
            <a:r>
              <a:rPr lang="zh-CN" altLang="zh-CN" b="1" dirty="0">
                <a:solidFill>
                  <a:srgbClr val="47494B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我国农村改革</a:t>
            </a:r>
            <a:r>
              <a:rPr lang="zh-CN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始终是在党的领导下</a:t>
            </a:r>
            <a:r>
              <a:rPr lang="zh-CN" altLang="zh-CN" b="1" dirty="0">
                <a:solidFill>
                  <a:srgbClr val="47494B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进行的</a:t>
            </a:r>
            <a:r>
              <a:rPr lang="zh-CN" altLang="zh-CN" b="1" dirty="0">
                <a:solidFill>
                  <a:srgbClr val="47494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1978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年以来小岗村、材料二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1982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年以来中央文件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/>
              <a:t>41</a:t>
            </a:r>
            <a:r>
              <a:rPr lang="zh-CN" altLang="zh-CN" dirty="0"/>
              <a:t>．阅读材料，完成下列要求。（</a:t>
            </a:r>
            <a:r>
              <a:rPr lang="en-US" altLang="zh-CN" dirty="0"/>
              <a:t>25</a:t>
            </a:r>
            <a:r>
              <a:rPr lang="zh-CN" altLang="zh-CN" dirty="0"/>
              <a:t>分）</a:t>
            </a:r>
          </a:p>
          <a:p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基层社会治理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历史悠久。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改革开放以后，</a:t>
            </a:r>
            <a:r>
              <a:rPr lang="zh-CN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村民</a:t>
            </a:r>
            <a:r>
              <a:rPr lang="zh-CN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自治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成为中国</a:t>
            </a:r>
            <a:r>
              <a:rPr lang="zh-CN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亿万农民的伟大创造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古代、材料二近代、材料三现代</a:t>
            </a:r>
            <a:endParaRPr lang="zh-CN" altLang="en-US" dirty="0"/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18533222-AEA0-4CE4-A69D-791A32517AC2}"/>
              </a:ext>
            </a:extLst>
          </p:cNvPr>
          <p:cNvSpPr/>
          <p:nvPr/>
        </p:nvSpPr>
        <p:spPr>
          <a:xfrm>
            <a:off x="357694" y="1957226"/>
            <a:ext cx="2590988" cy="1966092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老文综卷的</a:t>
            </a:r>
            <a:r>
              <a:rPr lang="zh-CN" altLang="en-US" sz="2800" b="1" dirty="0">
                <a:solidFill>
                  <a:srgbClr val="FFFF00"/>
                </a:solidFill>
              </a:rPr>
              <a:t>题眼</a:t>
            </a:r>
            <a:r>
              <a:rPr lang="zh-CN" altLang="en-US" sz="2800" dirty="0"/>
              <a:t>，消失多年今</a:t>
            </a:r>
            <a:r>
              <a:rPr lang="zh-CN" altLang="en-US" sz="2800" b="1" dirty="0">
                <a:solidFill>
                  <a:srgbClr val="FFFF00"/>
                </a:solidFill>
              </a:rPr>
              <a:t>重现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0C59FC78-4E67-4BAC-8237-C564D2ABB838}"/>
              </a:ext>
            </a:extLst>
          </p:cNvPr>
          <p:cNvSpPr/>
          <p:nvPr/>
        </p:nvSpPr>
        <p:spPr>
          <a:xfrm>
            <a:off x="3046639" y="1957226"/>
            <a:ext cx="2590988" cy="1966091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去年民族主义大题的</a:t>
            </a:r>
            <a:r>
              <a:rPr lang="zh-CN" altLang="en-US" sz="2800" b="1" dirty="0">
                <a:solidFill>
                  <a:srgbClr val="FFFF00"/>
                </a:solidFill>
              </a:rPr>
              <a:t>题魂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民主平等</a:t>
            </a:r>
            <a:r>
              <a:rPr lang="zh-CN" altLang="en-US" sz="2800" dirty="0"/>
              <a:t>，今年在大题里</a:t>
            </a:r>
            <a:r>
              <a:rPr lang="zh-CN" altLang="en-US" sz="2800" b="1" dirty="0">
                <a:solidFill>
                  <a:srgbClr val="FFFF00"/>
                </a:solidFill>
              </a:rPr>
              <a:t>继续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98A3BAF1-A413-4ACF-BC08-94B2F46B1E94}"/>
              </a:ext>
            </a:extLst>
          </p:cNvPr>
          <p:cNvSpPr/>
          <p:nvPr/>
        </p:nvSpPr>
        <p:spPr>
          <a:xfrm>
            <a:off x="5849618" y="1957226"/>
            <a:ext cx="2590988" cy="1966092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去年</a:t>
            </a:r>
            <a:r>
              <a:rPr lang="zh-CN" altLang="en-US" sz="2800" b="1" dirty="0">
                <a:solidFill>
                  <a:srgbClr val="FFFF00"/>
                </a:solidFill>
              </a:rPr>
              <a:t>中外关联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800" dirty="0"/>
              <a:t>今年</a:t>
            </a:r>
            <a:r>
              <a:rPr lang="zh-CN" altLang="en-US" sz="2800" b="1" dirty="0">
                <a:solidFill>
                  <a:srgbClr val="FFFF00"/>
                </a:solidFill>
              </a:rPr>
              <a:t>古今贯通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800" dirty="0"/>
              <a:t>继续</a:t>
            </a:r>
            <a:r>
              <a:rPr lang="zh-CN" altLang="en-US" sz="2800" b="1" dirty="0">
                <a:solidFill>
                  <a:srgbClr val="FFFF00"/>
                </a:solidFill>
              </a:rPr>
              <a:t>政治文化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406B2F-51F9-435E-858A-CA19563FDF00}"/>
              </a:ext>
            </a:extLst>
          </p:cNvPr>
          <p:cNvSpPr/>
          <p:nvPr/>
        </p:nvSpPr>
        <p:spPr>
          <a:xfrm rot="1567228">
            <a:off x="5742439" y="589519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</p:spTree>
    <p:extLst>
      <p:ext uri="{BB962C8B-B14F-4D97-AF65-F5344CB8AC3E}">
        <p14:creationId xmlns:p14="http://schemas.microsoft.com/office/powerpoint/2010/main" val="84974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19651-2A14-4811-AC1E-70138A73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en-US" sz="3200" dirty="0"/>
              <a:t>年全国新课标</a:t>
            </a:r>
            <a:r>
              <a:rPr lang="en-US" altLang="zh-CN" sz="3200" dirty="0"/>
              <a:t>Ⅰ</a:t>
            </a:r>
            <a:r>
              <a:rPr lang="zh-CN" altLang="en-US" sz="3200" dirty="0"/>
              <a:t>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413AD-00DD-4C05-A73A-D3DA72C5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27" y="994738"/>
            <a:ext cx="7901303" cy="5102150"/>
          </a:xfrm>
        </p:spPr>
        <p:txBody>
          <a:bodyPr/>
          <a:lstStyle/>
          <a:p>
            <a:r>
              <a:rPr lang="zh-CN" altLang="zh-CN" sz="2268" dirty="0"/>
              <a:t>（</a:t>
            </a:r>
            <a:r>
              <a:rPr lang="en-US" altLang="zh-CN" sz="2268" dirty="0"/>
              <a:t>1</a:t>
            </a:r>
            <a:r>
              <a:rPr lang="zh-CN" altLang="zh-CN" sz="2268" dirty="0"/>
              <a:t>）根据材料一并结合所学知识，概括宋代到明清时期乡约制度的</a:t>
            </a:r>
            <a:r>
              <a:rPr lang="zh-CN" altLang="zh-CN" sz="2268" dirty="0">
                <a:solidFill>
                  <a:srgbClr val="FF0000"/>
                </a:solidFill>
              </a:rPr>
              <a:t>变化</a:t>
            </a:r>
            <a:r>
              <a:rPr lang="zh-CN" altLang="zh-CN" sz="2268" dirty="0"/>
              <a:t>，并说明乡约制度的</a:t>
            </a:r>
            <a:r>
              <a:rPr lang="zh-CN" altLang="zh-CN" sz="2268" dirty="0">
                <a:solidFill>
                  <a:srgbClr val="FF0000"/>
                </a:solidFill>
              </a:rPr>
              <a:t>积极作用</a:t>
            </a:r>
            <a:r>
              <a:rPr lang="zh-CN" altLang="zh-CN" sz="2268" dirty="0"/>
              <a:t>。（</a:t>
            </a:r>
            <a:r>
              <a:rPr lang="en-US" altLang="zh-CN" sz="2268" dirty="0"/>
              <a:t>12</a:t>
            </a:r>
            <a:r>
              <a:rPr lang="zh-CN" altLang="zh-CN" sz="2268" dirty="0"/>
              <a:t>分）</a:t>
            </a:r>
          </a:p>
          <a:p>
            <a:r>
              <a:rPr lang="zh-CN" altLang="zh-CN" sz="2268" b="1" dirty="0">
                <a:solidFill>
                  <a:srgbClr val="FF0000"/>
                </a:solidFill>
              </a:rPr>
              <a:t>变化：</a:t>
            </a:r>
            <a:endParaRPr lang="en-US" altLang="zh-CN" sz="2268" b="1" dirty="0">
              <a:solidFill>
                <a:srgbClr val="FF0000"/>
              </a:solidFill>
            </a:endParaRPr>
          </a:p>
          <a:p>
            <a:r>
              <a:rPr lang="zh-CN" altLang="zh-CN" sz="2268" b="1" dirty="0"/>
              <a:t>宋以道德教化为主，明清增加了宣讲“圣谕”的内容；（</a:t>
            </a:r>
            <a:r>
              <a:rPr lang="en-US" altLang="zh-CN" sz="2268" b="1" dirty="0"/>
              <a:t>3</a:t>
            </a:r>
            <a:r>
              <a:rPr lang="zh-CN" altLang="zh-CN" sz="2268" b="1" dirty="0"/>
              <a:t>分）</a:t>
            </a:r>
            <a:endParaRPr lang="en-US" altLang="zh-CN" sz="2268" b="1" dirty="0"/>
          </a:p>
          <a:p>
            <a:r>
              <a:rPr lang="zh-CN" altLang="zh-CN" sz="2268" b="1" dirty="0"/>
              <a:t>乡约组织从民间自发建立到由地方官吏推动设立。（</a:t>
            </a:r>
            <a:r>
              <a:rPr lang="en-US" altLang="zh-CN" sz="2268" b="1" dirty="0"/>
              <a:t>3</a:t>
            </a:r>
            <a:r>
              <a:rPr lang="zh-CN" altLang="zh-CN" sz="2268" b="1" dirty="0"/>
              <a:t>分）</a:t>
            </a:r>
          </a:p>
          <a:p>
            <a:r>
              <a:rPr lang="zh-CN" altLang="zh-CN" sz="2268" b="1" dirty="0">
                <a:solidFill>
                  <a:srgbClr val="FF0000"/>
                </a:solidFill>
              </a:rPr>
              <a:t>积极作用：</a:t>
            </a:r>
            <a:endParaRPr lang="en-US" altLang="zh-CN" sz="2268" b="1" dirty="0">
              <a:solidFill>
                <a:srgbClr val="FF0000"/>
              </a:solidFill>
            </a:endParaRPr>
          </a:p>
          <a:p>
            <a:r>
              <a:rPr lang="zh-CN" altLang="zh-CN" sz="2268" b="1" dirty="0"/>
              <a:t>有利于维护社会秩序，加强</a:t>
            </a:r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基层社会治理</a:t>
            </a:r>
            <a:r>
              <a:rPr lang="zh-CN" altLang="zh-CN" sz="2268" b="1" dirty="0"/>
              <a:t>；（</a:t>
            </a:r>
            <a:r>
              <a:rPr lang="en-US" altLang="zh-CN" sz="2268" b="1" dirty="0"/>
              <a:t>2</a:t>
            </a:r>
            <a:r>
              <a:rPr lang="zh-CN" altLang="zh-CN" sz="2268" b="1" dirty="0"/>
              <a:t>分）</a:t>
            </a:r>
            <a:endParaRPr lang="en-US" altLang="zh-CN" sz="2268" b="1" dirty="0"/>
          </a:p>
          <a:p>
            <a:r>
              <a:rPr lang="zh-CN" altLang="zh-CN" sz="2268" b="1" dirty="0"/>
              <a:t>有利于发展生产；（</a:t>
            </a:r>
            <a:r>
              <a:rPr lang="en-US" altLang="zh-CN" sz="2268" b="1" dirty="0"/>
              <a:t>2</a:t>
            </a:r>
            <a:r>
              <a:rPr lang="zh-CN" altLang="zh-CN" sz="2268" b="1" dirty="0"/>
              <a:t>分）</a:t>
            </a:r>
            <a:endParaRPr lang="en-US" altLang="zh-CN" sz="2268" b="1" dirty="0"/>
          </a:p>
          <a:p>
            <a:r>
              <a:rPr lang="zh-CN" altLang="zh-CN" sz="2268" b="1" dirty="0"/>
              <a:t>促进了儒家文化和传统道德的传播。（</a:t>
            </a:r>
            <a:r>
              <a:rPr lang="en-US" altLang="zh-CN" sz="2268" b="1" dirty="0"/>
              <a:t>2</a:t>
            </a:r>
            <a:r>
              <a:rPr lang="zh-CN" altLang="zh-CN" sz="2268" b="1" dirty="0"/>
              <a:t>分）</a:t>
            </a: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DAD828-931C-47E5-AFF6-16161A8F6E1E}"/>
              </a:ext>
            </a:extLst>
          </p:cNvPr>
          <p:cNvSpPr/>
          <p:nvPr/>
        </p:nvSpPr>
        <p:spPr>
          <a:xfrm rot="1567228">
            <a:off x="5701341" y="3783102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</p:spTree>
    <p:extLst>
      <p:ext uri="{BB962C8B-B14F-4D97-AF65-F5344CB8AC3E}">
        <p14:creationId xmlns:p14="http://schemas.microsoft.com/office/powerpoint/2010/main" val="131780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52B4F-430C-40DE-A735-198AECE2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en-US" sz="3200" dirty="0"/>
              <a:t>年全国新课标</a:t>
            </a:r>
            <a:r>
              <a:rPr lang="en-US" altLang="zh-CN" sz="3200" dirty="0"/>
              <a:t>Ⅰ</a:t>
            </a:r>
            <a:r>
              <a:rPr lang="zh-CN" altLang="en-US" sz="3200" dirty="0"/>
              <a:t>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E4BA-DD21-4B75-B01E-E48C5E32A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75" y="988342"/>
            <a:ext cx="7901303" cy="5102150"/>
          </a:xfrm>
        </p:spPr>
        <p:txBody>
          <a:bodyPr/>
          <a:lstStyle/>
          <a:p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清末，时人认为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地方自治者，为今世界立国之基础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于救亡之事，至为切要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1909</a:t>
            </a: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年，清政府颁布《城镇乡地方自治章程》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，地方自治大致按行政区划分城镇和乡两级，设立议事会为议决机关，议员由选民互选充任。</a:t>
            </a:r>
          </a:p>
          <a:p>
            <a:pPr algn="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据张海鹏主编《中国近代通史》</a:t>
            </a:r>
          </a:p>
          <a:p>
            <a:pPr marL="0" indent="0">
              <a:buNone/>
            </a:pPr>
            <a:r>
              <a:rPr lang="zh-CN" altLang="zh-CN" sz="2646" dirty="0"/>
              <a:t>（</a:t>
            </a:r>
            <a:r>
              <a:rPr lang="en-US" altLang="zh-CN" sz="2646" dirty="0"/>
              <a:t>2</a:t>
            </a:r>
            <a:r>
              <a:rPr lang="zh-CN" altLang="zh-CN" sz="2646" dirty="0"/>
              <a:t>）根据材料二并结合所学知识，简述清末城镇乡地方自治的</a:t>
            </a:r>
            <a:r>
              <a:rPr lang="zh-CN" altLang="zh-CN" sz="2646" dirty="0">
                <a:solidFill>
                  <a:srgbClr val="FF0000"/>
                </a:solidFill>
              </a:rPr>
              <a:t>历史背景</a:t>
            </a:r>
            <a:r>
              <a:rPr lang="zh-CN" altLang="zh-CN" sz="2646" dirty="0"/>
              <a:t>。（</a:t>
            </a:r>
            <a:r>
              <a:rPr lang="en-US" altLang="zh-CN" sz="2646" dirty="0"/>
              <a:t>9</a:t>
            </a:r>
            <a:r>
              <a:rPr lang="zh-CN" altLang="zh-CN" sz="2646" dirty="0"/>
              <a:t>分）</a:t>
            </a:r>
          </a:p>
          <a:p>
            <a:r>
              <a:rPr lang="zh-CN" altLang="zh-CN" sz="2646" b="1" dirty="0">
                <a:solidFill>
                  <a:srgbClr val="FF0000"/>
                </a:solidFill>
              </a:rPr>
              <a:t>内忧外患；（</a:t>
            </a:r>
            <a:r>
              <a:rPr lang="en-US" altLang="zh-CN" sz="2646" b="1" dirty="0">
                <a:solidFill>
                  <a:srgbClr val="FF0000"/>
                </a:solidFill>
              </a:rPr>
              <a:t>3</a:t>
            </a:r>
            <a:r>
              <a:rPr lang="zh-CN" altLang="zh-CN" sz="2646" b="1" dirty="0">
                <a:solidFill>
                  <a:srgbClr val="FF0000"/>
                </a:solidFill>
              </a:rPr>
              <a:t>分）</a:t>
            </a:r>
            <a:endParaRPr lang="en-US" altLang="zh-CN" sz="2646" b="1" dirty="0">
              <a:solidFill>
                <a:srgbClr val="FF0000"/>
              </a:solidFill>
            </a:endParaRPr>
          </a:p>
          <a:p>
            <a:r>
              <a:rPr lang="zh-CN" altLang="zh-CN" sz="2646" b="1" dirty="0">
                <a:solidFill>
                  <a:srgbClr val="FF0000"/>
                </a:solidFill>
              </a:rPr>
              <a:t>西方民主思想传播；（</a:t>
            </a:r>
            <a:r>
              <a:rPr lang="en-US" altLang="zh-CN" sz="2646" b="1" dirty="0">
                <a:solidFill>
                  <a:srgbClr val="FF0000"/>
                </a:solidFill>
              </a:rPr>
              <a:t>3</a:t>
            </a:r>
            <a:r>
              <a:rPr lang="zh-CN" altLang="zh-CN" sz="2646" b="1" dirty="0">
                <a:solidFill>
                  <a:srgbClr val="FF0000"/>
                </a:solidFill>
              </a:rPr>
              <a:t>分）</a:t>
            </a:r>
            <a:endParaRPr lang="en-US" altLang="zh-CN" sz="2646" b="1" dirty="0">
              <a:solidFill>
                <a:srgbClr val="FF0000"/>
              </a:solidFill>
            </a:endParaRPr>
          </a:p>
          <a:p>
            <a:r>
              <a:rPr lang="zh-CN" altLang="zh-CN" sz="2646" b="1" dirty="0">
                <a:solidFill>
                  <a:srgbClr val="FF0000"/>
                </a:solidFill>
                <a:highlight>
                  <a:srgbClr val="FFFF00"/>
                </a:highlight>
              </a:rPr>
              <a:t>清末新政，改革政治制度。（</a:t>
            </a:r>
            <a:r>
              <a:rPr lang="en-US" altLang="zh-CN" sz="2646" b="1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zh-CN" sz="2646" b="1" dirty="0">
                <a:solidFill>
                  <a:srgbClr val="FF0000"/>
                </a:solidFill>
                <a:highlight>
                  <a:srgbClr val="FFFF00"/>
                </a:highlight>
              </a:rPr>
              <a:t>分）</a:t>
            </a:r>
            <a:r>
              <a:rPr lang="en-US" altLang="zh-CN" sz="2646" b="1" dirty="0">
                <a:solidFill>
                  <a:srgbClr val="FF0000"/>
                </a:solidFill>
                <a:highlight>
                  <a:srgbClr val="FFFF00"/>
                </a:highlight>
              </a:rPr>
              <a:t> </a:t>
            </a:r>
            <a:endParaRPr lang="zh-CN" altLang="zh-CN" sz="2646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F51F23-E037-4CF9-88FA-769F0903357D}"/>
              </a:ext>
            </a:extLst>
          </p:cNvPr>
          <p:cNvSpPr/>
          <p:nvPr/>
        </p:nvSpPr>
        <p:spPr>
          <a:xfrm rot="1567228">
            <a:off x="5144307" y="4719803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</p:spTree>
    <p:extLst>
      <p:ext uri="{BB962C8B-B14F-4D97-AF65-F5344CB8AC3E}">
        <p14:creationId xmlns:p14="http://schemas.microsoft.com/office/powerpoint/2010/main" val="4417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D91B1-9F9D-467B-B1E3-13B55B6F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en-US" sz="3200" dirty="0"/>
              <a:t>年全国新课标</a:t>
            </a:r>
            <a:r>
              <a:rPr lang="en-US" altLang="zh-CN" sz="3200" dirty="0"/>
              <a:t>Ⅰ</a:t>
            </a:r>
            <a:r>
              <a:rPr lang="zh-CN" altLang="en-US" sz="3200" dirty="0"/>
              <a:t>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0AC5E-7273-4B18-986B-8F4C6C92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77" y="1378025"/>
            <a:ext cx="8013607" cy="5102150"/>
          </a:xfrm>
        </p:spPr>
        <p:txBody>
          <a:bodyPr/>
          <a:lstStyle/>
          <a:p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20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年代后，村民自治迅速发展，到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1997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年底，全国共有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万个村民委员会的村干部由村民直接选举产生，大部分农村有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90%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以上的选民参加了选举。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1998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年颁布了《中华人民共和国村民委员会组织法》，村民委员会是我国农村基层社会的群众自治组织。</a:t>
            </a:r>
          </a:p>
          <a:p>
            <a:pPr algn="r"/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据郭德宏等主编《中华人民共和国专题史稿》</a:t>
            </a:r>
          </a:p>
          <a:p>
            <a:pPr marL="0" indent="0">
              <a:buNone/>
            </a:pPr>
            <a:r>
              <a:rPr lang="zh-CN" altLang="zh-CN" sz="2268" b="1" dirty="0"/>
              <a:t>（</a:t>
            </a:r>
            <a:r>
              <a:rPr lang="en-US" altLang="zh-CN" sz="2268" b="1" dirty="0"/>
              <a:t>3</a:t>
            </a:r>
            <a:r>
              <a:rPr lang="zh-CN" altLang="zh-CN" sz="2268" b="1" dirty="0"/>
              <a:t>）根据材料三并结合所学知识，说明</a:t>
            </a:r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村民自治</a:t>
            </a:r>
            <a:r>
              <a:rPr lang="zh-CN" altLang="zh-CN" sz="2268" b="1" dirty="0"/>
              <a:t>的意义。</a:t>
            </a:r>
          </a:p>
          <a:p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乡村治理的创新</a:t>
            </a:r>
            <a:r>
              <a:rPr lang="zh-CN" altLang="zh-CN" sz="2268" b="1" dirty="0"/>
              <a:t>，国家治理体系的健全；</a:t>
            </a:r>
            <a:endParaRPr lang="en-US" altLang="zh-CN" sz="2268" b="1" dirty="0"/>
          </a:p>
          <a:p>
            <a:r>
              <a:rPr lang="zh-CN" altLang="zh-CN" sz="2268" b="1" dirty="0"/>
              <a:t>推动基层民主，促进</a:t>
            </a:r>
            <a:r>
              <a:rPr lang="zh-CN" altLang="zh-CN" sz="2268" b="1" dirty="0">
                <a:solidFill>
                  <a:srgbClr val="FF0000"/>
                </a:solidFill>
              </a:rPr>
              <a:t>社会主义政治</a:t>
            </a:r>
            <a:r>
              <a:rPr lang="zh-CN" altLang="zh-CN" sz="2268" b="1" dirty="0"/>
              <a:t>文明；</a:t>
            </a:r>
            <a:endParaRPr lang="en-US" altLang="zh-CN" sz="2268" b="1" dirty="0"/>
          </a:p>
          <a:p>
            <a:r>
              <a:rPr lang="zh-CN" altLang="zh-CN" sz="2268" b="1" dirty="0"/>
              <a:t>改革基层社会治理制度，适应</a:t>
            </a:r>
            <a:r>
              <a:rPr lang="zh-CN" altLang="zh-CN" sz="2268" b="1" dirty="0">
                <a:solidFill>
                  <a:srgbClr val="FF0000"/>
                </a:solidFill>
              </a:rPr>
              <a:t>社会主义建设</a:t>
            </a:r>
            <a:r>
              <a:rPr lang="zh-CN" altLang="zh-CN" sz="2268" b="1" dirty="0"/>
              <a:t>的要求。</a:t>
            </a:r>
          </a:p>
          <a:p>
            <a:endParaRPr lang="zh-CN" altLang="en-US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F055EB1C-54C3-4F42-BD4A-119C85E621E5}"/>
              </a:ext>
            </a:extLst>
          </p:cNvPr>
          <p:cNvSpPr/>
          <p:nvPr/>
        </p:nvSpPr>
        <p:spPr>
          <a:xfrm>
            <a:off x="313577" y="765361"/>
            <a:ext cx="7944548" cy="3217668"/>
          </a:xfrm>
          <a:prstGeom prst="wedgeRoundRectCallout">
            <a:avLst>
              <a:gd name="adj1" fmla="val -18177"/>
              <a:gd name="adj2" fmla="val 57321"/>
              <a:gd name="adj3" fmla="val 16667"/>
            </a:avLst>
          </a:prstGeom>
          <a:solidFill>
            <a:srgbClr val="0066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 高考新要求 </a:t>
            </a:r>
            <a:endParaRPr lang="en-US" altLang="zh-CN" sz="2800" b="1" dirty="0">
              <a:solidFill>
                <a:srgbClr val="FFFF00"/>
              </a:solidFill>
              <a:highlight>
                <a:srgbClr val="800000"/>
              </a:highlight>
            </a:endParaRP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“一体”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（为什么考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核心立场与评价体系）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“立德树人、服务选拔、</a:t>
            </a:r>
            <a:r>
              <a:rPr lang="zh-CN" altLang="zh-CN" sz="2800" b="1" dirty="0">
                <a:highlight>
                  <a:srgbClr val="FF0000"/>
                </a:highlight>
              </a:rPr>
              <a:t>导向教学</a:t>
            </a:r>
            <a:r>
              <a:rPr lang="zh-CN" altLang="zh-CN" sz="2800" b="1" dirty="0"/>
              <a:t>”</a:t>
            </a: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“四层”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（考什么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考查目标）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“必备</a:t>
            </a:r>
            <a:r>
              <a:rPr lang="zh-CN" altLang="zh-CN" sz="2800" b="1" dirty="0">
                <a:highlight>
                  <a:srgbClr val="FF0000"/>
                </a:highlight>
              </a:rPr>
              <a:t>知识</a:t>
            </a:r>
            <a:r>
              <a:rPr lang="zh-CN" altLang="zh-CN" sz="2800" b="1" dirty="0"/>
              <a:t>、关键</a:t>
            </a:r>
            <a:r>
              <a:rPr lang="zh-CN" altLang="zh-CN" sz="2800" b="1" dirty="0">
                <a:highlight>
                  <a:srgbClr val="FF0000"/>
                </a:highlight>
              </a:rPr>
              <a:t>能力</a:t>
            </a:r>
            <a:r>
              <a:rPr lang="zh-CN" altLang="zh-CN" sz="2800" b="1" dirty="0"/>
              <a:t>、学科</a:t>
            </a:r>
            <a:r>
              <a:rPr lang="zh-CN" altLang="zh-CN" sz="2800" b="1" dirty="0">
                <a:highlight>
                  <a:srgbClr val="FF0000"/>
                </a:highlight>
              </a:rPr>
              <a:t>素养</a:t>
            </a:r>
            <a:r>
              <a:rPr lang="zh-CN" altLang="zh-CN" sz="2800" b="1" dirty="0"/>
              <a:t>、核心价值”</a:t>
            </a: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“四翼”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（怎么考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考查要求）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“基础性、综合性、应用性、</a:t>
            </a:r>
            <a:r>
              <a:rPr lang="zh-CN" altLang="zh-CN" sz="2800" b="1" dirty="0">
                <a:highlight>
                  <a:srgbClr val="FF0000"/>
                </a:highlight>
              </a:rPr>
              <a:t>创新</a:t>
            </a:r>
            <a:r>
              <a:rPr lang="zh-CN" altLang="zh-CN" sz="2800" b="1" dirty="0"/>
              <a:t>性”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1E0DA5-FB95-49D8-92E3-DB4FDCEAAADF}"/>
              </a:ext>
            </a:extLst>
          </p:cNvPr>
          <p:cNvSpPr/>
          <p:nvPr/>
        </p:nvSpPr>
        <p:spPr>
          <a:xfrm rot="783178">
            <a:off x="168571" y="5160816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F90D77-F01E-44F7-A8D3-DB8519B50CC9}"/>
              </a:ext>
            </a:extLst>
          </p:cNvPr>
          <p:cNvSpPr/>
          <p:nvPr/>
        </p:nvSpPr>
        <p:spPr>
          <a:xfrm rot="20505673">
            <a:off x="5041427" y="4019111"/>
            <a:ext cx="3570208" cy="1107996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零落泥尘</a:t>
            </a:r>
          </a:p>
        </p:txBody>
      </p:sp>
    </p:spTree>
    <p:extLst>
      <p:ext uri="{BB962C8B-B14F-4D97-AF65-F5344CB8AC3E}">
        <p14:creationId xmlns:p14="http://schemas.microsoft.com/office/powerpoint/2010/main" val="50099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75858-DE59-4565-BC8E-CDF66430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2018</a:t>
            </a:r>
            <a:r>
              <a:rPr lang="zh-CN" altLang="en-US" sz="3200" dirty="0"/>
              <a:t>年全国新课标</a:t>
            </a:r>
            <a:r>
              <a:rPr lang="en-US" altLang="zh-CN" sz="3200" dirty="0"/>
              <a:t>Ⅰ</a:t>
            </a:r>
            <a:r>
              <a:rPr lang="zh-CN" altLang="en-US" sz="3200" dirty="0"/>
              <a:t>卷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6E671-CA30-4216-99A1-F616BFC0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87" y="858656"/>
            <a:ext cx="8164907" cy="5102150"/>
          </a:xfrm>
        </p:spPr>
        <p:txBody>
          <a:bodyPr/>
          <a:lstStyle/>
          <a:p>
            <a:r>
              <a:rPr lang="en-US" altLang="zh-CN" sz="2079" dirty="0"/>
              <a:t>45</a:t>
            </a:r>
            <a:r>
              <a:rPr lang="zh-CN" altLang="zh-CN" sz="2079" dirty="0"/>
              <a:t>．</a:t>
            </a:r>
            <a:r>
              <a:rPr lang="en-US" altLang="zh-CN" sz="2079" dirty="0"/>
              <a:t>[</a:t>
            </a:r>
            <a:r>
              <a:rPr lang="zh-CN" altLang="zh-CN" sz="2079" dirty="0"/>
              <a:t>历史</a:t>
            </a:r>
            <a:r>
              <a:rPr lang="en-US" altLang="zh-CN" sz="2079" dirty="0"/>
              <a:t>——</a:t>
            </a:r>
            <a:r>
              <a:rPr lang="zh-CN" altLang="zh-CN" sz="2079" dirty="0"/>
              <a:t>选修</a:t>
            </a:r>
            <a:r>
              <a:rPr lang="en-US" altLang="zh-CN" sz="2079" dirty="0"/>
              <a:t>1</a:t>
            </a:r>
            <a:r>
              <a:rPr lang="zh-CN" altLang="zh-CN" sz="2079" dirty="0"/>
              <a:t>：历史上重大改革回眸</a:t>
            </a:r>
            <a:r>
              <a:rPr lang="en-US" altLang="zh-CN" sz="2079" dirty="0"/>
              <a:t>]</a:t>
            </a:r>
            <a:r>
              <a:rPr lang="zh-CN" altLang="zh-CN" sz="2079" dirty="0"/>
              <a:t>（</a:t>
            </a:r>
            <a:r>
              <a:rPr lang="en-US" altLang="zh-CN" sz="2079" dirty="0"/>
              <a:t>15</a:t>
            </a:r>
            <a:r>
              <a:rPr lang="zh-CN" altLang="zh-CN" sz="2079" dirty="0"/>
              <a:t>分）</a:t>
            </a:r>
          </a:p>
          <a:p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汉武帝的诸多统一政策中，包含年号的制定。此前的纪年方法是，将新君即位后的第二年作为元年，以在位年序纪年。皇帝在位时没有特定的名号，如汉景帝在位的第三年即称为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二年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，与其他皇帝的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二年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难以区分。此外，诸王国各以诸侯王之年纪事，更易产生混乱。汉武帝首次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封禅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泰山时，创制了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元封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年号，将当年称为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元封元年</a:t>
            </a:r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，朝廷所定的年号通用于全国所有地方，后世根据年号也能明白是哪一年。</a:t>
            </a:r>
            <a:r>
              <a:rPr lang="zh-CN" altLang="zh-CN" sz="207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此后，直到清朝末年，年号制都被沿用，</a:t>
            </a:r>
            <a:r>
              <a:rPr lang="zh-CN" altLang="zh-CN" sz="2079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且</a:t>
            </a:r>
            <a:r>
              <a:rPr lang="zh-CN" altLang="zh-CN" sz="207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影响到朝鲜、日本、越南等国。</a:t>
            </a:r>
          </a:p>
          <a:p>
            <a:pPr algn="r"/>
            <a:r>
              <a:rPr lang="en-US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079" b="1" dirty="0">
                <a:latin typeface="楷体" panose="02010609060101010101" pitchFamily="49" charset="-122"/>
                <a:ea typeface="楷体" panose="02010609060101010101" pitchFamily="49" charset="-122"/>
              </a:rPr>
              <a:t>据（日）宫崎市定《中国史》等</a:t>
            </a:r>
          </a:p>
          <a:p>
            <a:r>
              <a:rPr lang="zh-CN" altLang="zh-CN" sz="2079" b="1" dirty="0"/>
              <a:t>（</a:t>
            </a:r>
            <a:r>
              <a:rPr lang="en-US" altLang="zh-CN" sz="2079" b="1" dirty="0"/>
              <a:t>1</a:t>
            </a:r>
            <a:r>
              <a:rPr lang="zh-CN" altLang="zh-CN" sz="2079" b="1" dirty="0"/>
              <a:t>）</a:t>
            </a:r>
            <a:r>
              <a:rPr lang="zh-CN" altLang="zh-CN" sz="2079" b="1" dirty="0">
                <a:solidFill>
                  <a:srgbClr val="FF0000"/>
                </a:solidFill>
              </a:rPr>
              <a:t>根据材料</a:t>
            </a:r>
            <a:r>
              <a:rPr lang="zh-CN" altLang="zh-CN" sz="2079" b="1" dirty="0"/>
              <a:t>，说明汉武帝改革前后纪年方法的区别。（</a:t>
            </a:r>
            <a:r>
              <a:rPr lang="en-US" altLang="zh-CN" sz="2079" b="1" dirty="0"/>
              <a:t>6</a:t>
            </a:r>
            <a:r>
              <a:rPr lang="zh-CN" altLang="zh-CN" sz="2079" b="1" dirty="0"/>
              <a:t>分）</a:t>
            </a:r>
          </a:p>
          <a:p>
            <a:r>
              <a:rPr lang="zh-CN" altLang="zh-CN" sz="2079" b="1" dirty="0"/>
              <a:t>（</a:t>
            </a:r>
            <a:r>
              <a:rPr lang="en-US" altLang="zh-CN" sz="2079" b="1" dirty="0"/>
              <a:t>2</a:t>
            </a:r>
            <a:r>
              <a:rPr lang="zh-CN" altLang="zh-CN" sz="2079" b="1" dirty="0"/>
              <a:t>）根据材料并结合所学知识，简析汉武帝</a:t>
            </a:r>
            <a:r>
              <a:rPr lang="zh-CN" altLang="zh-CN" sz="2079" b="1" dirty="0">
                <a:highlight>
                  <a:srgbClr val="FFFF00"/>
                </a:highlight>
              </a:rPr>
              <a:t>年号</a:t>
            </a:r>
            <a:r>
              <a:rPr lang="zh-CN" altLang="zh-CN" sz="2079" b="1" dirty="0"/>
              <a:t>制改革的</a:t>
            </a:r>
            <a:r>
              <a:rPr lang="zh-CN" altLang="zh-CN" sz="2079" b="1" dirty="0">
                <a:solidFill>
                  <a:srgbClr val="FF0000"/>
                </a:solidFill>
                <a:highlight>
                  <a:srgbClr val="FFFF00"/>
                </a:highlight>
              </a:rPr>
              <a:t>历史意义</a:t>
            </a:r>
            <a:r>
              <a:rPr lang="zh-CN" altLang="zh-CN" sz="2079" b="1" dirty="0"/>
              <a:t>。（</a:t>
            </a:r>
            <a:r>
              <a:rPr lang="en-US" altLang="zh-CN" sz="2079" b="1" dirty="0"/>
              <a:t>9</a:t>
            </a:r>
            <a:r>
              <a:rPr lang="zh-CN" altLang="zh-CN" sz="2079" b="1" dirty="0"/>
              <a:t>分）</a:t>
            </a:r>
          </a:p>
          <a:p>
            <a:endParaRPr lang="zh-CN" altLang="en-US" sz="2079" dirty="0"/>
          </a:p>
        </p:txBody>
      </p:sp>
    </p:spTree>
    <p:extLst>
      <p:ext uri="{BB962C8B-B14F-4D97-AF65-F5344CB8AC3E}">
        <p14:creationId xmlns:p14="http://schemas.microsoft.com/office/powerpoint/2010/main" val="419209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63444-FC33-4A0F-A42D-CAA3C2E3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年全国新课标</a:t>
            </a:r>
            <a:r>
              <a:rPr lang="en-US" altLang="zh-CN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F40252-EDE0-4798-8EFA-94F473ABD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28" y="926697"/>
            <a:ext cx="8402570" cy="510215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268" dirty="0"/>
              <a:t>（</a:t>
            </a:r>
            <a:r>
              <a:rPr lang="en-US" altLang="zh-CN" sz="2268" dirty="0"/>
              <a:t>1</a:t>
            </a:r>
            <a:r>
              <a:rPr lang="zh-CN" altLang="zh-CN" sz="2268" dirty="0"/>
              <a:t>）根据材料，说明汉武帝改革前后纪年方法的区别。（</a:t>
            </a:r>
            <a:r>
              <a:rPr lang="en-US" altLang="zh-CN" sz="2268" dirty="0"/>
              <a:t>6</a:t>
            </a:r>
            <a:r>
              <a:rPr lang="zh-CN" altLang="zh-CN" sz="2268" dirty="0"/>
              <a:t>分）</a:t>
            </a:r>
          </a:p>
          <a:p>
            <a:pPr>
              <a:lnSpc>
                <a:spcPct val="100000"/>
              </a:lnSpc>
            </a:pPr>
            <a:r>
              <a:rPr lang="zh-CN" altLang="zh-CN" sz="2268" b="1" dirty="0"/>
              <a:t>前纪年法以君主</a:t>
            </a:r>
            <a:r>
              <a:rPr lang="zh-CN" altLang="zh-CN" sz="2268" b="1" dirty="0">
                <a:highlight>
                  <a:srgbClr val="00FFFF"/>
                </a:highlight>
              </a:rPr>
              <a:t>在位年序</a:t>
            </a:r>
            <a:r>
              <a:rPr lang="zh-CN" altLang="zh-CN" sz="2268" b="1" dirty="0"/>
              <a:t>纪年，皇帝、诸侯王</a:t>
            </a:r>
            <a:r>
              <a:rPr lang="zh-CN" altLang="zh-CN" sz="2268" b="1" dirty="0">
                <a:highlight>
                  <a:srgbClr val="FFFF00"/>
                </a:highlight>
              </a:rPr>
              <a:t>各自纪年</a:t>
            </a:r>
            <a:r>
              <a:rPr lang="zh-CN" altLang="zh-CN" sz="2268" b="1" dirty="0"/>
              <a:t>；</a:t>
            </a:r>
            <a:endParaRPr lang="en-US" altLang="zh-CN" sz="2268" b="1" dirty="0"/>
          </a:p>
          <a:p>
            <a:pPr>
              <a:lnSpc>
                <a:spcPct val="100000"/>
              </a:lnSpc>
            </a:pPr>
            <a:r>
              <a:rPr lang="zh-CN" altLang="zh-CN" sz="2268" b="1" dirty="0"/>
              <a:t>年号制以</a:t>
            </a:r>
            <a:r>
              <a:rPr lang="zh-CN" altLang="zh-CN" sz="2268" b="1" dirty="0">
                <a:highlight>
                  <a:srgbClr val="00FFFF"/>
                </a:highlight>
              </a:rPr>
              <a:t>年号</a:t>
            </a:r>
            <a:r>
              <a:rPr lang="zh-CN" altLang="zh-CN" sz="2268" b="1" dirty="0"/>
              <a:t>纪年，年号</a:t>
            </a:r>
            <a:r>
              <a:rPr lang="zh-CN" altLang="zh-CN" sz="2268" b="1" dirty="0">
                <a:highlight>
                  <a:srgbClr val="FFFF00"/>
                </a:highlight>
              </a:rPr>
              <a:t>全国各地通用</a:t>
            </a:r>
            <a:r>
              <a:rPr lang="zh-CN" altLang="zh-CN" sz="2268" b="1" dirty="0"/>
              <a:t>。（</a:t>
            </a:r>
            <a:r>
              <a:rPr lang="zh-CN" altLang="en-US" sz="2268" b="1" dirty="0"/>
              <a:t>各</a:t>
            </a:r>
            <a:r>
              <a:rPr lang="en-US" altLang="zh-CN" sz="2268" b="1" dirty="0"/>
              <a:t>3</a:t>
            </a:r>
            <a:r>
              <a:rPr lang="zh-CN" altLang="zh-CN" sz="2268" b="1" dirty="0"/>
              <a:t>分）</a:t>
            </a:r>
          </a:p>
          <a:p>
            <a:pPr marL="0" indent="0">
              <a:buNone/>
            </a:pPr>
            <a:endParaRPr lang="en-US" altLang="zh-CN" sz="2268" dirty="0"/>
          </a:p>
          <a:p>
            <a:pPr marL="0" indent="0">
              <a:buNone/>
            </a:pPr>
            <a:r>
              <a:rPr lang="zh-CN" altLang="zh-CN" sz="2268" dirty="0"/>
              <a:t>（</a:t>
            </a:r>
            <a:r>
              <a:rPr lang="en-US" altLang="zh-CN" sz="2268" dirty="0"/>
              <a:t>2</a:t>
            </a:r>
            <a:r>
              <a:rPr lang="zh-CN" altLang="zh-CN" sz="2268" dirty="0"/>
              <a:t>）根据材料并结合所学知识，简析汉武帝年号制改革的历史意义。（</a:t>
            </a:r>
            <a:r>
              <a:rPr lang="en-US" altLang="zh-CN" sz="2268" dirty="0"/>
              <a:t>9</a:t>
            </a:r>
            <a:r>
              <a:rPr lang="zh-CN" altLang="zh-CN" sz="2268" dirty="0"/>
              <a:t>分）</a:t>
            </a:r>
          </a:p>
          <a:p>
            <a:pPr>
              <a:lnSpc>
                <a:spcPct val="100000"/>
              </a:lnSpc>
            </a:pPr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方便纪年；（</a:t>
            </a:r>
            <a:r>
              <a:rPr lang="en-US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分）</a:t>
            </a:r>
            <a:endParaRPr lang="en-US" altLang="zh-CN" sz="2268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zh-CN" altLang="zh-CN" sz="2268" b="1" dirty="0"/>
              <a:t>有利于君主集权和维护国家统一；（</a:t>
            </a:r>
            <a:r>
              <a:rPr lang="en-US" altLang="zh-CN" sz="2268" b="1" dirty="0"/>
              <a:t>3</a:t>
            </a:r>
            <a:r>
              <a:rPr lang="zh-CN" altLang="zh-CN" sz="2268" b="1" dirty="0"/>
              <a:t>分）</a:t>
            </a:r>
            <a:endParaRPr lang="en-US" altLang="zh-CN" sz="2268" b="1" dirty="0"/>
          </a:p>
          <a:p>
            <a:pPr>
              <a:lnSpc>
                <a:spcPct val="100000"/>
              </a:lnSpc>
            </a:pPr>
            <a:r>
              <a:rPr lang="zh-CN" altLang="zh-CN" sz="2268" b="1" dirty="0"/>
              <a:t>长期使用，影响深远；（</a:t>
            </a:r>
            <a:r>
              <a:rPr lang="en-US" altLang="zh-CN" sz="2268" b="1" dirty="0"/>
              <a:t>2</a:t>
            </a:r>
            <a:r>
              <a:rPr lang="zh-CN" altLang="zh-CN" sz="2268" b="1" dirty="0"/>
              <a:t>分）</a:t>
            </a:r>
            <a:endParaRPr lang="en-US" altLang="zh-CN" sz="2268" b="1" dirty="0"/>
          </a:p>
          <a:p>
            <a:pPr>
              <a:lnSpc>
                <a:spcPct val="100000"/>
              </a:lnSpc>
            </a:pPr>
            <a:r>
              <a:rPr lang="zh-CN" altLang="zh-CN" sz="2268" b="1" dirty="0"/>
              <a:t>传播到其他国家，为世界文明做出贡献。（</a:t>
            </a:r>
            <a:r>
              <a:rPr lang="en-US" altLang="zh-CN" sz="2268" b="1" dirty="0"/>
              <a:t>2</a:t>
            </a:r>
            <a:r>
              <a:rPr lang="zh-CN" altLang="zh-CN" sz="2268" b="1" dirty="0"/>
              <a:t>分）</a:t>
            </a:r>
          </a:p>
          <a:p>
            <a:pPr>
              <a:lnSpc>
                <a:spcPct val="100000"/>
              </a:lnSpc>
            </a:pPr>
            <a:endParaRPr lang="zh-CN" altLang="en-US" sz="2268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DFAA19-AD17-49C3-A505-7061B67FA1FE}"/>
              </a:ext>
            </a:extLst>
          </p:cNvPr>
          <p:cNvSpPr/>
          <p:nvPr/>
        </p:nvSpPr>
        <p:spPr>
          <a:xfrm rot="1567228">
            <a:off x="2521352" y="2975154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81BB78-1E90-4B3B-9951-D43151FCA4E8}"/>
              </a:ext>
            </a:extLst>
          </p:cNvPr>
          <p:cNvSpPr/>
          <p:nvPr/>
        </p:nvSpPr>
        <p:spPr>
          <a:xfrm rot="20505673">
            <a:off x="5036289" y="4794810"/>
            <a:ext cx="3570208" cy="1107996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零落泥尘</a:t>
            </a:r>
          </a:p>
        </p:txBody>
      </p:sp>
    </p:spTree>
    <p:extLst>
      <p:ext uri="{BB962C8B-B14F-4D97-AF65-F5344CB8AC3E}">
        <p14:creationId xmlns:p14="http://schemas.microsoft.com/office/powerpoint/2010/main" val="59022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907D3-6B7C-4E8E-AC38-8551C73B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年全国新课标</a:t>
            </a:r>
            <a:r>
              <a:rPr lang="en-US" altLang="zh-CN" sz="3600" dirty="0"/>
              <a:t>Ⅱ</a:t>
            </a:r>
            <a:r>
              <a:rPr lang="zh-CN" altLang="en-US" sz="3600" dirty="0"/>
              <a:t>卷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C678FE-5698-4A43-8DF4-CAB4A2E35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）根据材料并结合所学知识，概括我国历史上种植利用</a:t>
            </a:r>
            <a:r>
              <a:rPr lang="zh-CN" altLang="zh-CN" dirty="0">
                <a:highlight>
                  <a:srgbClr val="00FFFF"/>
                </a:highlight>
              </a:rPr>
              <a:t>大豆</a:t>
            </a:r>
            <a:r>
              <a:rPr lang="zh-CN" altLang="zh-CN" dirty="0"/>
              <a:t>的特点和</a:t>
            </a:r>
            <a:r>
              <a:rPr lang="zh-CN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作用</a:t>
            </a:r>
            <a:r>
              <a:rPr lang="zh-CN" altLang="zh-CN" dirty="0"/>
              <a:t>。（</a:t>
            </a:r>
            <a:r>
              <a:rPr lang="en-US" altLang="zh-CN" dirty="0"/>
              <a:t>12</a:t>
            </a:r>
            <a:r>
              <a:rPr lang="zh-CN" altLang="zh-CN" dirty="0"/>
              <a:t>分）</a:t>
            </a:r>
          </a:p>
          <a:p>
            <a:r>
              <a:rPr lang="zh-CN" altLang="zh-CN" dirty="0"/>
              <a:t>特点：</a:t>
            </a:r>
            <a:endParaRPr lang="en-US" altLang="zh-CN" dirty="0"/>
          </a:p>
          <a:p>
            <a:r>
              <a:rPr lang="zh-CN" altLang="zh-CN" dirty="0"/>
              <a:t>我国人民最早培育、驯化；</a:t>
            </a:r>
            <a:endParaRPr lang="en-US" altLang="zh-CN" dirty="0"/>
          </a:p>
          <a:p>
            <a:r>
              <a:rPr lang="zh-CN" altLang="zh-CN" dirty="0"/>
              <a:t>种植范围从中原推广到南方，开发出各豆制品；</a:t>
            </a:r>
            <a:endParaRPr lang="en-US" altLang="zh-CN" dirty="0"/>
          </a:p>
          <a:p>
            <a:r>
              <a:rPr lang="zh-CN" altLang="zh-CN" dirty="0"/>
              <a:t>农书对劳动人民实践经验的总结与推广，政府推动。</a:t>
            </a:r>
          </a:p>
          <a:p>
            <a:r>
              <a:rPr lang="zh-CN" altLang="zh-CN" dirty="0"/>
              <a:t>作用：</a:t>
            </a:r>
            <a:endParaRPr lang="en-US" altLang="zh-CN" dirty="0"/>
          </a:p>
          <a:p>
            <a:r>
              <a:rPr lang="zh-CN" altLang="zh-CN" b="1" dirty="0"/>
              <a:t>民众</a:t>
            </a:r>
            <a:r>
              <a:rPr lang="zh-CN" altLang="zh-CN" b="1" dirty="0">
                <a:solidFill>
                  <a:srgbClr val="FF0000"/>
                </a:solidFill>
              </a:rPr>
              <a:t>重要的食物来源</a:t>
            </a:r>
            <a:r>
              <a:rPr lang="zh-CN" altLang="zh-CN" b="1" dirty="0"/>
              <a:t>，使中国人的食物结构合理化；</a:t>
            </a:r>
            <a:endParaRPr lang="en-US" altLang="zh-CN" b="1" dirty="0"/>
          </a:p>
          <a:p>
            <a:r>
              <a:rPr lang="zh-CN" altLang="zh-CN" b="1" dirty="0"/>
              <a:t>推动了</a:t>
            </a:r>
            <a:r>
              <a:rPr lang="zh-CN" altLang="zh-CN" b="1" dirty="0">
                <a:solidFill>
                  <a:srgbClr val="FF0000"/>
                </a:solidFill>
              </a:rPr>
              <a:t>中国农业的发展</a:t>
            </a:r>
            <a:r>
              <a:rPr lang="zh-CN" altLang="zh-CN" b="1" dirty="0"/>
              <a:t>，备荒物资。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484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430D-A62C-4BA6-8512-D78E3E77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年全国新课标</a:t>
            </a:r>
            <a:r>
              <a:rPr lang="en-US" altLang="zh-CN" sz="3600" dirty="0"/>
              <a:t>Ⅱ</a:t>
            </a:r>
            <a:r>
              <a:rPr lang="zh-CN" altLang="en-US" sz="3600" dirty="0"/>
              <a:t>卷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7DC2AA-D6D3-4284-9377-05423350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90" y="1094135"/>
            <a:ext cx="8255285" cy="5102150"/>
          </a:xfrm>
        </p:spPr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）根据材料并结合所学知识，概括我国历史上种植利用大豆的特点和作用。（</a:t>
            </a:r>
            <a:r>
              <a:rPr lang="en-US" altLang="zh-CN" dirty="0"/>
              <a:t>12</a:t>
            </a:r>
            <a:r>
              <a:rPr lang="zh-CN" altLang="zh-CN" dirty="0"/>
              <a:t>分）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）根据材料并结合所学知识，说明大豆在美国广泛种植的原因。（</a:t>
            </a:r>
            <a:r>
              <a:rPr lang="en-US" altLang="zh-CN" dirty="0"/>
              <a:t>8</a:t>
            </a:r>
            <a:r>
              <a:rPr lang="zh-CN" altLang="zh-CN" dirty="0"/>
              <a:t>分）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zh-CN" altLang="zh-CN" dirty="0">
                <a:solidFill>
                  <a:srgbClr val="C00000"/>
                </a:solidFill>
              </a:rPr>
              <a:t>根据材料</a:t>
            </a:r>
            <a:r>
              <a:rPr lang="zh-CN" altLang="zh-CN" dirty="0"/>
              <a:t>并结合所学知识，简析物种交流的</a:t>
            </a:r>
            <a:r>
              <a:rPr lang="zh-CN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积极意义</a:t>
            </a:r>
            <a:r>
              <a:rPr lang="zh-CN" altLang="zh-CN" dirty="0"/>
              <a:t>。（</a:t>
            </a:r>
            <a:r>
              <a:rPr lang="en-US" altLang="zh-CN" dirty="0"/>
              <a:t>5</a:t>
            </a:r>
            <a:r>
              <a:rPr lang="zh-CN" altLang="zh-CN" dirty="0"/>
              <a:t>分）</a:t>
            </a:r>
          </a:p>
          <a:p>
            <a:r>
              <a:rPr lang="zh-CN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物种交流</a:t>
            </a:r>
            <a:r>
              <a:rPr lang="zh-CN" altLang="zh-CN" b="1" dirty="0"/>
              <a:t>是</a:t>
            </a:r>
            <a:r>
              <a:rPr lang="zh-CN" altLang="zh-CN" b="1" dirty="0">
                <a:solidFill>
                  <a:srgbClr val="00B0F0"/>
                </a:solidFill>
                <a:highlight>
                  <a:srgbClr val="FFFF00"/>
                </a:highlight>
              </a:rPr>
              <a:t>世界文明交流</a:t>
            </a:r>
            <a:r>
              <a:rPr lang="zh-CN" altLang="zh-CN" b="1" dirty="0"/>
              <a:t>的重要方式；</a:t>
            </a:r>
            <a:endParaRPr lang="en-US" altLang="zh-CN" b="1" dirty="0"/>
          </a:p>
          <a:p>
            <a:r>
              <a:rPr lang="zh-CN" altLang="zh-CN" b="1" dirty="0"/>
              <a:t>促进了人类文明的发展，有助于</a:t>
            </a:r>
            <a:r>
              <a:rPr lang="zh-CN" altLang="zh-CN" b="1" dirty="0">
                <a:solidFill>
                  <a:srgbClr val="00B0F0"/>
                </a:solidFill>
                <a:highlight>
                  <a:srgbClr val="FFFF00"/>
                </a:highlight>
              </a:rPr>
              <a:t>人类命运共同体</a:t>
            </a:r>
            <a:r>
              <a:rPr lang="zh-CN" altLang="zh-CN" b="1" dirty="0"/>
              <a:t>的构建</a:t>
            </a:r>
            <a:r>
              <a:rPr lang="zh-CN" altLang="en-US" b="1" dirty="0"/>
              <a:t>。</a:t>
            </a:r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DFEF2290-A146-4F29-92D2-5C6303E1B05E}"/>
              </a:ext>
            </a:extLst>
          </p:cNvPr>
          <p:cNvSpPr/>
          <p:nvPr/>
        </p:nvSpPr>
        <p:spPr>
          <a:xfrm>
            <a:off x="1368527" y="5092114"/>
            <a:ext cx="6501477" cy="1104171"/>
          </a:xfrm>
          <a:prstGeom prst="wedgeRoundRectCallout">
            <a:avLst>
              <a:gd name="adj1" fmla="val -62857"/>
              <a:gd name="adj2" fmla="val -53264"/>
              <a:gd name="adj3" fmla="val 16667"/>
            </a:avLst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6666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社会主义、人类命运共同体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highlight>
                  <a:srgbClr val="006666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6666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或许会越来越多地成为答案用语。</a:t>
            </a:r>
          </a:p>
        </p:txBody>
      </p:sp>
    </p:spTree>
    <p:extLst>
      <p:ext uri="{BB962C8B-B14F-4D97-AF65-F5344CB8AC3E}">
        <p14:creationId xmlns:p14="http://schemas.microsoft.com/office/powerpoint/2010/main" val="7312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57" y="945188"/>
            <a:ext cx="7960848" cy="5333691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启示：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、教材：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多掌握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定位下的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史实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本身，背景影响不必死记，而应重建历史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、国卷：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次刷，知其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，探寻其答题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形式的共性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，从而把握考试要求的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、所学知识：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、思维能力：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</p:spTree>
    <p:extLst>
      <p:ext uri="{BB962C8B-B14F-4D97-AF65-F5344CB8AC3E}">
        <p14:creationId xmlns:p14="http://schemas.microsoft.com/office/powerpoint/2010/main" val="93740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975" y="24849"/>
            <a:ext cx="7778187" cy="66151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远大前程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2061388" y="77559"/>
            <a:ext cx="6126687" cy="661517"/>
          </a:xfrm>
          <a:prstGeom prst="rect">
            <a:avLst/>
          </a:prstGeom>
        </p:spPr>
        <p:txBody>
          <a:bodyPr vert="horz" lIns="86402" tIns="43201" rIns="86402" bIns="43201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024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湖南省新课标历史高考成绩统计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1310B35-A72C-4C7D-8E9C-06783417A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04974"/>
              </p:ext>
            </p:extLst>
          </p:nvPr>
        </p:nvGraphicFramePr>
        <p:xfrm>
          <a:off x="148975" y="986323"/>
          <a:ext cx="8219324" cy="5227437"/>
        </p:xfrm>
        <a:graphic>
          <a:graphicData uri="http://schemas.openxmlformats.org/drawingml/2006/table">
            <a:tbl>
              <a:tblPr/>
              <a:tblGrid>
                <a:gridCol w="764671">
                  <a:extLst>
                    <a:ext uri="{9D8B030D-6E8A-4147-A177-3AD203B41FA5}">
                      <a16:colId xmlns:a16="http://schemas.microsoft.com/office/drawing/2014/main" val="1717557214"/>
                    </a:ext>
                  </a:extLst>
                </a:gridCol>
                <a:gridCol w="1042734">
                  <a:extLst>
                    <a:ext uri="{9D8B030D-6E8A-4147-A177-3AD203B41FA5}">
                      <a16:colId xmlns:a16="http://schemas.microsoft.com/office/drawing/2014/main" val="4107748323"/>
                    </a:ext>
                  </a:extLst>
                </a:gridCol>
                <a:gridCol w="764672">
                  <a:extLst>
                    <a:ext uri="{9D8B030D-6E8A-4147-A177-3AD203B41FA5}">
                      <a16:colId xmlns:a16="http://schemas.microsoft.com/office/drawing/2014/main" val="34765497"/>
                    </a:ext>
                  </a:extLst>
                </a:gridCol>
                <a:gridCol w="815847">
                  <a:extLst>
                    <a:ext uri="{9D8B030D-6E8A-4147-A177-3AD203B41FA5}">
                      <a16:colId xmlns:a16="http://schemas.microsoft.com/office/drawing/2014/main" val="810784251"/>
                    </a:ext>
                  </a:extLst>
                </a:gridCol>
                <a:gridCol w="732031">
                  <a:extLst>
                    <a:ext uri="{9D8B030D-6E8A-4147-A177-3AD203B41FA5}">
                      <a16:colId xmlns:a16="http://schemas.microsoft.com/office/drawing/2014/main" val="4015659482"/>
                    </a:ext>
                  </a:extLst>
                </a:gridCol>
                <a:gridCol w="717388">
                  <a:extLst>
                    <a:ext uri="{9D8B030D-6E8A-4147-A177-3AD203B41FA5}">
                      <a16:colId xmlns:a16="http://schemas.microsoft.com/office/drawing/2014/main" val="1867849847"/>
                    </a:ext>
                  </a:extLst>
                </a:gridCol>
                <a:gridCol w="717388">
                  <a:extLst>
                    <a:ext uri="{9D8B030D-6E8A-4147-A177-3AD203B41FA5}">
                      <a16:colId xmlns:a16="http://schemas.microsoft.com/office/drawing/2014/main" val="2070465897"/>
                    </a:ext>
                  </a:extLst>
                </a:gridCol>
                <a:gridCol w="790593">
                  <a:extLst>
                    <a:ext uri="{9D8B030D-6E8A-4147-A177-3AD203B41FA5}">
                      <a16:colId xmlns:a16="http://schemas.microsoft.com/office/drawing/2014/main" val="3716881830"/>
                    </a:ext>
                  </a:extLst>
                </a:gridCol>
                <a:gridCol w="937000">
                  <a:extLst>
                    <a:ext uri="{9D8B030D-6E8A-4147-A177-3AD203B41FA5}">
                      <a16:colId xmlns:a16="http://schemas.microsoft.com/office/drawing/2014/main" val="1094858231"/>
                    </a:ext>
                  </a:extLst>
                </a:gridCol>
                <a:gridCol w="937000">
                  <a:extLst>
                    <a:ext uri="{9D8B030D-6E8A-4147-A177-3AD203B41FA5}">
                      <a16:colId xmlns:a16="http://schemas.microsoft.com/office/drawing/2014/main" val="3095113107"/>
                    </a:ext>
                  </a:extLst>
                </a:gridCol>
              </a:tblGrid>
              <a:tr h="41277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年度</a:t>
                      </a:r>
                      <a:endParaRPr lang="zh-CN" alt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参考人数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选择题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主观题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平均分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最高分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优秀率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良好率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及格率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低分率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72736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altLang="zh-CN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3789</a:t>
                      </a:r>
                      <a:endParaRPr lang="en-US" altLang="zh-CN" sz="3200" b="0" i="0" u="none" strike="noStrike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31.81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33.85</a:t>
                      </a:r>
                      <a:endParaRPr lang="zh-CN" altLang="en-US" sz="24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65.64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2018</a:t>
                      </a:r>
                      <a:r>
                        <a:rPr lang="zh-CN" altLang="en-US" sz="2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年均分为阅卷样本统计</a:t>
                      </a: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extLst>
                  <a:ext uri="{0D108BD9-81ED-4DB2-BD59-A6C34878D82A}">
                    <a16:rowId xmlns:a16="http://schemas.microsoft.com/office/drawing/2014/main" val="4092476479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altLang="zh-CN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</a:t>
                      </a:r>
                      <a:endParaRPr lang="en-US" altLang="zh-CN" sz="3200" b="0" i="0" u="none" strike="noStrike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23.39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34.28</a:t>
                      </a:r>
                      <a:endParaRPr lang="zh-CN" altLang="en-US" sz="24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57.67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2017</a:t>
                      </a:r>
                      <a:r>
                        <a:rPr lang="zh-CN" altLang="en-US" sz="2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年均分为阅卷样本统计</a:t>
                      </a: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13042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127429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21.44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34.39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55.83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0.12%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3.26%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40.76%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55.86%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95947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2015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7757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26.93</a:t>
                      </a:r>
                      <a:endParaRPr lang="en-US" altLang="zh-CN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23.74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50.67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0.43%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24.89%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74.67%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2153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2014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8366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20.49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22.48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42.94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87.5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0.03%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9.39%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90.58%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62538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147629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20.69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22.75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43.43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0.01%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6.81%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93.18%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76957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2012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3618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22.09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25.11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47.20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0.02%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12.75%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87.23%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1584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2011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3013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22.57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25.92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48.66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0.09%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16.83%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83.08%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83576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2010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0919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26.07</a:t>
                      </a:r>
                      <a:endParaRPr lang="en-US" altLang="zh-CN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24.66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50.73</a:t>
                      </a:r>
                      <a:endParaRPr lang="en-US" altLang="zh-CN" sz="24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89.5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0.23%</a:t>
                      </a:r>
                      <a:endParaRPr lang="en-US" altLang="zh-CN" sz="2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25.50%</a:t>
                      </a:r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74.28%</a:t>
                      </a:r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36121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4A70EF1-5C16-4E4B-99C1-4D2AD12B958C}"/>
              </a:ext>
            </a:extLst>
          </p:cNvPr>
          <p:cNvCxnSpPr>
            <a:cxnSpLocks/>
          </p:cNvCxnSpPr>
          <p:nvPr/>
        </p:nvCxnSpPr>
        <p:spPr>
          <a:xfrm>
            <a:off x="-1" y="2859440"/>
            <a:ext cx="86407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675953E-F704-4F55-BFEF-E637A3D22CA7}"/>
              </a:ext>
            </a:extLst>
          </p:cNvPr>
          <p:cNvSpPr txBox="1"/>
          <p:nvPr/>
        </p:nvSpPr>
        <p:spPr>
          <a:xfrm>
            <a:off x="176602" y="4575727"/>
            <a:ext cx="8287555" cy="156966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近年来长沙市一中高考历史单科成绩：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年高考：无单科成绩，文综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271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分以上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人，全省共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年高考：省前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名人数四校第一，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分以上全省第一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年高考：省前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名人数四校第二，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分以上四校第一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57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59" y="817317"/>
            <a:ext cx="7776687" cy="4589796"/>
          </a:xfrm>
        </p:spPr>
        <p:txBody>
          <a:bodyPr/>
          <a:lstStyle/>
          <a:p>
            <a:r>
              <a:rPr lang="zh-CN" altLang="en-US" sz="32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用好第三色笔，学会理解与洞察</a:t>
            </a:r>
            <a:endParaRPr lang="en-US" altLang="zh-CN" sz="32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我无须对诸位说：世界局势很是严重……我们的政策是不反对任何国家，任何主义，而是反对饥饿、贫穷、悲惨、混乱。</a:t>
            </a: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在美国征服能够尽力缓和局势，协助欧洲走上复兴之路之前，显然地，欧洲国家事先应该获致若干协议。这是欧洲人的事情，最初的意见应该是由欧洲提出……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这个计划必须是联合性质的，假使不能商得所有欧洲国家的同意，也得商得一部分国家的同意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——摘自美国国务卿马歇尔在哈佛大学的演说（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日）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）根据材料二并结合所学知识，说明马歇尔计划对欧洲的影响。（</a:t>
            </a:r>
            <a:r>
              <a:rPr lang="en-US" altLang="zh-CN" sz="2400" dirty="0"/>
              <a:t>9</a:t>
            </a:r>
            <a:r>
              <a:rPr lang="zh-CN" altLang="zh-CN" sz="2400" dirty="0"/>
              <a:t>分）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</p:spTree>
    <p:extLst>
      <p:ext uri="{BB962C8B-B14F-4D97-AF65-F5344CB8AC3E}">
        <p14:creationId xmlns:p14="http://schemas.microsoft.com/office/powerpoint/2010/main" val="5350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F7AD796-D8D0-45D2-BB6A-D78A0E72BD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8105" y="727666"/>
            <a:ext cx="8372658" cy="46051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）根据材料二并结合所学知识，说明马歇尔计划对欧洲的影响。（</a:t>
            </a:r>
            <a:r>
              <a:rPr lang="en-US" altLang="zh-CN" sz="2800" dirty="0"/>
              <a:t>9</a:t>
            </a:r>
            <a:r>
              <a:rPr lang="zh-CN" altLang="zh-CN" sz="2800" dirty="0"/>
              <a:t>分）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3600" b="1" dirty="0"/>
              <a:t>西欧各国进一步向美国靠拢</a:t>
            </a:r>
            <a:r>
              <a:rPr lang="zh-CN" altLang="en-US" sz="3600" b="1" dirty="0"/>
              <a:t>；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zh-CN" sz="3600" b="1" dirty="0"/>
              <a:t>加速了以美国为首的欧美联合与结盟；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zh-CN" sz="3600" b="1" dirty="0"/>
              <a:t>客观上有利于西欧走向联合；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zh-CN" sz="3600" b="1" dirty="0"/>
              <a:t>遏制社会主义的影响。</a:t>
            </a:r>
          </a:p>
        </p:txBody>
      </p:sp>
      <p:sp>
        <p:nvSpPr>
          <p:cNvPr id="5" name="剪去同侧角的矩形 4">
            <a:extLst>
              <a:ext uri="{FF2B5EF4-FFF2-40B4-BE49-F238E27FC236}">
                <a16:creationId xmlns:a16="http://schemas.microsoft.com/office/drawing/2014/main" id="{FE00F0E2-A4B1-43D8-AC8B-E5471FFB7DBC}"/>
              </a:ext>
            </a:extLst>
          </p:cNvPr>
          <p:cNvSpPr/>
          <p:nvPr/>
        </p:nvSpPr>
        <p:spPr>
          <a:xfrm>
            <a:off x="1597848" y="5098802"/>
            <a:ext cx="1811259" cy="663880"/>
          </a:xfrm>
          <a:prstGeom prst="snip2SameRect">
            <a:avLst/>
          </a:prstGeom>
          <a:solidFill>
            <a:srgbClr val="003366">
              <a:alpha val="34118"/>
            </a:srgb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4" rIns="86384" bIns="43194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1" i="0" u="none" strike="noStrike" kern="0" cap="none" spc="0" normalizeH="0" baseline="0" noProof="0">
              <a:ln w="18000">
                <a:solidFill>
                  <a:srgbClr val="F6B952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剪去同侧角的矩形 5">
            <a:extLst>
              <a:ext uri="{FF2B5EF4-FFF2-40B4-BE49-F238E27FC236}">
                <a16:creationId xmlns:a16="http://schemas.microsoft.com/office/drawing/2014/main" id="{6E425FA2-CD39-4C39-BCB2-F10A0CED70E9}"/>
              </a:ext>
            </a:extLst>
          </p:cNvPr>
          <p:cNvSpPr/>
          <p:nvPr/>
        </p:nvSpPr>
        <p:spPr>
          <a:xfrm>
            <a:off x="2464809" y="3209468"/>
            <a:ext cx="945026" cy="646518"/>
          </a:xfrm>
          <a:prstGeom prst="snip2SameRect">
            <a:avLst/>
          </a:prstGeom>
          <a:solidFill>
            <a:srgbClr val="FF0000">
              <a:alpha val="32941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4" rIns="86384" bIns="43194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1" i="0" u="none" strike="noStrike" kern="0" cap="none" spc="0" normalizeH="0" baseline="0" noProof="0">
              <a:ln w="18000">
                <a:solidFill>
                  <a:srgbClr val="F6B952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7" name="剪去同侧角的矩形 6">
            <a:extLst>
              <a:ext uri="{FF2B5EF4-FFF2-40B4-BE49-F238E27FC236}">
                <a16:creationId xmlns:a16="http://schemas.microsoft.com/office/drawing/2014/main" id="{EF6F31C5-0044-422D-94D1-9EB1ACCD6D0A}"/>
              </a:ext>
            </a:extLst>
          </p:cNvPr>
          <p:cNvSpPr/>
          <p:nvPr/>
        </p:nvSpPr>
        <p:spPr>
          <a:xfrm>
            <a:off x="3409107" y="4215031"/>
            <a:ext cx="945026" cy="543015"/>
          </a:xfrm>
          <a:prstGeom prst="snip2SameRect">
            <a:avLst/>
          </a:prstGeom>
          <a:solidFill>
            <a:srgbClr val="00B050">
              <a:alpha val="34118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4" rIns="86384" bIns="43194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1" i="0" u="none" strike="noStrike" kern="0" cap="none" spc="0" normalizeH="0" baseline="0" noProof="0">
              <a:ln w="18000">
                <a:solidFill>
                  <a:srgbClr val="F6B952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95C44-BCBC-4564-8AB1-9290849399C8}"/>
              </a:ext>
            </a:extLst>
          </p:cNvPr>
          <p:cNvSpPr txBox="1"/>
          <p:nvPr/>
        </p:nvSpPr>
        <p:spPr>
          <a:xfrm>
            <a:off x="3742961" y="2947296"/>
            <a:ext cx="1282534" cy="123600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384" tIns="43194" rIns="86384" bIns="43194">
            <a:sp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465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C23CE-CE5F-4082-A346-8962C014D8EB}"/>
              </a:ext>
            </a:extLst>
          </p:cNvPr>
          <p:cNvSpPr txBox="1"/>
          <p:nvPr/>
        </p:nvSpPr>
        <p:spPr>
          <a:xfrm>
            <a:off x="4488788" y="4013386"/>
            <a:ext cx="1282535" cy="123600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384" tIns="43194" rIns="86384" bIns="43194">
            <a:sp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465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47535-2834-4FF1-8220-CEE59B9687B0}"/>
              </a:ext>
            </a:extLst>
          </p:cNvPr>
          <p:cNvSpPr txBox="1"/>
          <p:nvPr/>
        </p:nvSpPr>
        <p:spPr>
          <a:xfrm>
            <a:off x="3509957" y="4990435"/>
            <a:ext cx="1284035" cy="123600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384" tIns="43194" rIns="86384" bIns="43194">
            <a:sp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465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他</a:t>
            </a:r>
          </a:p>
        </p:txBody>
      </p:sp>
      <p:sp>
        <p:nvSpPr>
          <p:cNvPr id="11" name="剪去同侧角的矩形 10">
            <a:extLst>
              <a:ext uri="{FF2B5EF4-FFF2-40B4-BE49-F238E27FC236}">
                <a16:creationId xmlns:a16="http://schemas.microsoft.com/office/drawing/2014/main" id="{55B83B7B-6349-451F-85C1-65D828D66D15}"/>
              </a:ext>
            </a:extLst>
          </p:cNvPr>
          <p:cNvSpPr/>
          <p:nvPr/>
        </p:nvSpPr>
        <p:spPr>
          <a:xfrm>
            <a:off x="572946" y="2347588"/>
            <a:ext cx="5914939" cy="663880"/>
          </a:xfrm>
          <a:prstGeom prst="snip2SameRect">
            <a:avLst/>
          </a:prstGeom>
          <a:solidFill>
            <a:srgbClr val="00B050">
              <a:alpha val="34118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4" rIns="86384" bIns="43194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1" i="0" u="none" strike="noStrike" kern="0" cap="none" spc="0" normalizeH="0" baseline="0" noProof="0">
              <a:ln w="18000">
                <a:solidFill>
                  <a:srgbClr val="F6B952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A1FD1-A7B3-4711-B481-F042E1F70401}"/>
              </a:ext>
            </a:extLst>
          </p:cNvPr>
          <p:cNvSpPr txBox="1"/>
          <p:nvPr/>
        </p:nvSpPr>
        <p:spPr>
          <a:xfrm>
            <a:off x="6785281" y="1914058"/>
            <a:ext cx="1282535" cy="123600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384" tIns="43194" rIns="86384" bIns="43194">
            <a:sp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465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们</a:t>
            </a:r>
          </a:p>
        </p:txBody>
      </p:sp>
    </p:spTree>
    <p:extLst>
      <p:ext uri="{BB962C8B-B14F-4D97-AF65-F5344CB8AC3E}">
        <p14:creationId xmlns:p14="http://schemas.microsoft.com/office/powerpoint/2010/main" val="30267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6FDA0-A6A2-4533-A026-EE18C804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>
                <a:effectLst>
                  <a:glow rad="139700">
                    <a:srgbClr val="C00000">
                      <a:alpha val="40000"/>
                    </a:srgbClr>
                  </a:glow>
                  <a:outerShdw blurRad="76200" dist="38100" dir="5400000" algn="t" rotWithShape="0">
                    <a:srgbClr val="C00000">
                      <a:alpha val="0"/>
                    </a:srgbClr>
                  </a:outerShdw>
                </a:effectLst>
              </a:rPr>
              <a:t>技艺中的记忆</a:t>
            </a:r>
            <a:endParaRPr lang="zh-CN" altLang="en-US" sz="378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42DDB7-4152-49A0-B47E-650A6288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7" y="1027612"/>
            <a:ext cx="7886508" cy="4839422"/>
          </a:xfrm>
        </p:spPr>
        <p:txBody>
          <a:bodyPr/>
          <a:lstStyle/>
          <a:p>
            <a:r>
              <a:rPr lang="en-US" altLang="zh-CN" sz="2800" dirty="0"/>
              <a:t>35</a:t>
            </a:r>
            <a:r>
              <a:rPr lang="zh-CN" altLang="zh-CN" sz="2800" dirty="0"/>
              <a:t>．</a:t>
            </a:r>
            <a:r>
              <a:rPr lang="zh-CN" altLang="zh-CN" sz="2800" dirty="0">
                <a:solidFill>
                  <a:srgbClr val="FF0000"/>
                </a:solidFill>
              </a:rPr>
              <a:t>【</a:t>
            </a:r>
            <a:r>
              <a:rPr lang="en-US" altLang="zh-CN" sz="2800" dirty="0">
                <a:solidFill>
                  <a:srgbClr val="FF0000"/>
                </a:solidFill>
              </a:rPr>
              <a:t>2016</a:t>
            </a:r>
            <a:r>
              <a:rPr lang="zh-CN" altLang="zh-CN" sz="2800" dirty="0">
                <a:solidFill>
                  <a:srgbClr val="FF0000"/>
                </a:solidFill>
              </a:rPr>
              <a:t>年新课标全国Ⅰ卷】</a:t>
            </a:r>
            <a:r>
              <a:rPr lang="en-US" altLang="zh-CN" sz="2800" dirty="0"/>
              <a:t>1947</a:t>
            </a:r>
            <a:r>
              <a:rPr lang="zh-CN" altLang="zh-CN" sz="2800" dirty="0"/>
              <a:t>年，美国国务卿马歇尔提出援助欧洲复兴计划，并敦促欧洲方面首先拟定一项</a:t>
            </a:r>
            <a:r>
              <a:rPr lang="zh-CN" altLang="zh-CN" sz="2800" dirty="0">
                <a:highlight>
                  <a:srgbClr val="FFFF00"/>
                </a:highlight>
              </a:rPr>
              <a:t>联合性质的计划，要求该计划即使不能得到所有欧洲国家的同意，也应征得一部分国家的同意</a:t>
            </a:r>
            <a:r>
              <a:rPr lang="zh-CN" altLang="zh-CN" sz="2800" dirty="0"/>
              <a:t>。马歇尔计划体现出来的美国对欧政策</a:t>
            </a:r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．有利于煤钢联营的建立</a:t>
            </a:r>
            <a:r>
              <a:rPr lang="en-US" altLang="zh-CN" sz="2800" dirty="0"/>
              <a:t>             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．促成了欧美平等伙伴关系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．导致</a:t>
            </a:r>
            <a:r>
              <a:rPr lang="zh-CN" altLang="zh-CN" sz="2800" dirty="0">
                <a:highlight>
                  <a:srgbClr val="00FF00"/>
                </a:highlight>
              </a:rPr>
              <a:t>欧洲</a:t>
            </a:r>
            <a:r>
              <a:rPr lang="zh-CN" altLang="zh-CN" sz="2800" dirty="0">
                <a:highlight>
                  <a:srgbClr val="FF0000"/>
                </a:highlight>
              </a:rPr>
              <a:t>出现</a:t>
            </a:r>
            <a:r>
              <a:rPr lang="zh-CN" altLang="zh-CN" sz="2800" dirty="0">
                <a:highlight>
                  <a:srgbClr val="00FF00"/>
                </a:highlight>
              </a:rPr>
              <a:t>对峙</a:t>
            </a:r>
            <a:r>
              <a:rPr lang="en-US" altLang="zh-CN" sz="2800" dirty="0"/>
              <a:t>                 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．成为德国分裂的根源</a:t>
            </a:r>
          </a:p>
          <a:p>
            <a:r>
              <a:rPr lang="en-US" altLang="zh-CN" sz="2800" dirty="0"/>
              <a:t> </a:t>
            </a:r>
            <a:endParaRPr lang="zh-CN" altLang="zh-CN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4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03F1A46-1FC1-4B09-8E0D-8F57F1D3CB98}"/>
              </a:ext>
            </a:extLst>
          </p:cNvPr>
          <p:cNvSpPr txBox="1"/>
          <p:nvPr/>
        </p:nvSpPr>
        <p:spPr>
          <a:xfrm>
            <a:off x="597509" y="1018665"/>
            <a:ext cx="3914867" cy="5409775"/>
          </a:xfrm>
          <a:prstGeom prst="rect">
            <a:avLst/>
          </a:prstGeom>
          <a:noFill/>
        </p:spPr>
        <p:txBody>
          <a:bodyPr lIns="86381" tIns="43192" rIns="86381" bIns="43192">
            <a:spAutoFit/>
          </a:bodyPr>
          <a:lstStyle/>
          <a:p>
            <a:pPr defTabSz="863925" eaLnBrk="0" hangingPunct="0">
              <a:defRPr/>
            </a:pPr>
            <a:r>
              <a:rPr lang="zh-CN" altLang="en-US" sz="378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             </a:t>
            </a:r>
            <a:r>
              <a:rPr lang="zh-CN" altLang="en-US" sz="4158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秘诀：</a:t>
            </a:r>
            <a:endParaRPr lang="en-US" altLang="zh-CN" sz="378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defRPr/>
            </a:pPr>
            <a:endParaRPr lang="en-US" altLang="zh-CN" sz="3780" b="1" dirty="0">
              <a:solidFill>
                <a:srgbClr val="FFFFFF"/>
              </a:solidFill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defRPr/>
            </a:pPr>
            <a:endParaRPr lang="en-US" altLang="zh-CN" sz="1701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ct val="150000"/>
              </a:lnSpc>
              <a:defRPr/>
            </a:pPr>
            <a:r>
              <a:rPr lang="zh-CN" altLang="en-US" sz="3780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立面</a:t>
            </a:r>
            <a:r>
              <a:rPr lang="zh-CN" altLang="en-US" sz="4158" b="1" dirty="0">
                <a:solidFill>
                  <a:srgbClr val="47494B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4158" b="1" dirty="0">
              <a:solidFill>
                <a:srgbClr val="47494B"/>
              </a:solidFill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ct val="150000"/>
              </a:lnSpc>
              <a:defRPr/>
            </a:pPr>
            <a:r>
              <a:rPr lang="en-US" altLang="zh-CN" sz="4158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415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按常识</a:t>
            </a:r>
            <a:endParaRPr lang="en-US" altLang="zh-CN" sz="415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ct val="150000"/>
              </a:lnSpc>
              <a:defRPr/>
            </a:pPr>
            <a:r>
              <a:rPr lang="en-US" altLang="zh-CN" sz="4158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4158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有时序</a:t>
            </a:r>
            <a:endParaRPr lang="en-US" altLang="zh-CN" sz="4158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ct val="150000"/>
              </a:lnSpc>
              <a:defRPr/>
            </a:pPr>
            <a:r>
              <a:rPr lang="en-US" altLang="zh-CN" sz="4158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4158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多角度</a:t>
            </a:r>
            <a:endParaRPr lang="en-US" altLang="zh-CN" sz="4158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0CA92D-5D5E-4569-BE86-43DE890A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171" y="1879354"/>
            <a:ext cx="1732586" cy="1715693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390" tIns="43195" rIns="86390" bIns="43195">
            <a:spAutoFit/>
          </a:bodyPr>
          <a:lstStyle/>
          <a:p>
            <a:pPr algn="ctr" defTabSz="8639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558" b="1" dirty="0">
                <a:solidFill>
                  <a:srgbClr val="C00000"/>
                </a:solidFill>
                <a:latin typeface="华文中宋" pitchFamily="2" charset="-122"/>
                <a:ea typeface="幼圆"/>
              </a:rPr>
              <a:t>面</a:t>
            </a:r>
            <a:endParaRPr lang="en-US" altLang="zh-CN" sz="7558" b="1" dirty="0">
              <a:solidFill>
                <a:srgbClr val="C00000"/>
              </a:solidFill>
              <a:latin typeface="华文中宋" pitchFamily="2" charset="-122"/>
              <a:ea typeface="幼圆"/>
            </a:endParaRPr>
          </a:p>
          <a:p>
            <a:pPr defTabSz="8639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24" b="1" dirty="0">
                <a:solidFill>
                  <a:srgbClr val="47494B"/>
                </a:solidFill>
                <a:latin typeface="华文中宋" pitchFamily="2" charset="-122"/>
                <a:ea typeface="幼圆"/>
              </a:rPr>
              <a:t>（全面）</a:t>
            </a:r>
            <a:endParaRPr lang="zh-CN" altLang="en-US" sz="5763" b="1" dirty="0">
              <a:solidFill>
                <a:srgbClr val="47494B"/>
              </a:solidFill>
              <a:latin typeface="华文中宋" pitchFamily="2" charset="-122"/>
              <a:ea typeface="幼圆"/>
            </a:endParaRPr>
          </a:p>
        </p:txBody>
      </p:sp>
      <p:pic>
        <p:nvPicPr>
          <p:cNvPr id="6" name="Picture 2" descr="http://www.cyxxg.com/web/news/2007-11/20/07112011580328781.jpg">
            <a:extLst>
              <a:ext uri="{FF2B5EF4-FFF2-40B4-BE49-F238E27FC236}">
                <a16:creationId xmlns:a16="http://schemas.microsoft.com/office/drawing/2014/main" id="{E7FBA939-5AFD-4C1B-A019-D66364A4E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3480"/>
          <a:stretch/>
        </p:blipFill>
        <p:spPr bwMode="auto">
          <a:xfrm>
            <a:off x="566024" y="1188851"/>
            <a:ext cx="1459421" cy="1132778"/>
          </a:xfrm>
          <a:prstGeom prst="rect">
            <a:avLst/>
          </a:prstGeom>
          <a:noFill/>
          <a:effectLst>
            <a:glow rad="127000">
              <a:srgbClr val="3366FF">
                <a:alpha val="40000"/>
              </a:srgb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prstMaterial="metal"/>
          <a:extLst/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00F5813-77EB-45F4-A87D-B5AD662DCEB9}"/>
              </a:ext>
            </a:extLst>
          </p:cNvPr>
          <p:cNvSpPr txBox="1"/>
          <p:nvPr/>
        </p:nvSpPr>
        <p:spPr>
          <a:xfrm>
            <a:off x="4522875" y="1008165"/>
            <a:ext cx="3916365" cy="5112899"/>
          </a:xfrm>
          <a:prstGeom prst="rect">
            <a:avLst/>
          </a:prstGeom>
          <a:noFill/>
        </p:spPr>
        <p:txBody>
          <a:bodyPr lIns="86381" tIns="43192" rIns="86381" bIns="43192">
            <a:spAutoFit/>
          </a:bodyPr>
          <a:lstStyle/>
          <a:p>
            <a:pPr defTabSz="863925" eaLnBrk="0" hangingPunct="0">
              <a:defRPr/>
            </a:pPr>
            <a:r>
              <a:rPr lang="zh-CN" altLang="en-US" sz="378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层面</a:t>
            </a:r>
            <a:r>
              <a:rPr lang="zh-CN" altLang="en-US" sz="4158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378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3024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第一层</a:t>
            </a:r>
            <a:r>
              <a:rPr lang="en-US" altLang="zh-CN" sz="3024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4158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你、我、他、们</a:t>
            </a:r>
            <a:endParaRPr lang="en-US" altLang="zh-CN" sz="4158" b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3495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第二层</a:t>
            </a:r>
            <a:r>
              <a:rPr lang="en-US" altLang="zh-CN" sz="3495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4158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经政文、族外军</a:t>
            </a:r>
            <a:endParaRPr lang="en-US" altLang="zh-CN" sz="4158" b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3495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第三层</a:t>
            </a:r>
            <a:r>
              <a:rPr lang="en-US" altLang="zh-CN" sz="3495" b="1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——</a:t>
            </a:r>
          </a:p>
          <a:p>
            <a:pPr defTabSz="863925" eaLnBrk="0" hangingPunct="0">
              <a:lnSpc>
                <a:spcPts val="5668"/>
              </a:lnSpc>
              <a:defRPr/>
            </a:pPr>
            <a:r>
              <a:rPr lang="zh-CN" altLang="en-US" sz="4158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具体问题具体分</a:t>
            </a:r>
            <a:endParaRPr lang="en-US" altLang="zh-CN" sz="4158" b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8" name="Picture 3" descr="C:\Documents and Settings\瞿建湘.CSQJX\My Documents\My Pictures\Microsoft 剪辑管理器\CG388.wmf">
            <a:extLst>
              <a:ext uri="{FF2B5EF4-FFF2-40B4-BE49-F238E27FC236}">
                <a16:creationId xmlns:a16="http://schemas.microsoft.com/office/drawing/2014/main" id="{38501421-4B6B-4A71-AC26-3D31D333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22" y="1282654"/>
            <a:ext cx="1096462" cy="9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1">
            <a:extLst>
              <a:ext uri="{FF2B5EF4-FFF2-40B4-BE49-F238E27FC236}">
                <a16:creationId xmlns:a16="http://schemas.microsoft.com/office/drawing/2014/main" id="{EA50EB04-1057-47E4-AEF4-5D8816CDA671}"/>
              </a:ext>
            </a:extLst>
          </p:cNvPr>
          <p:cNvSpPr/>
          <p:nvPr/>
        </p:nvSpPr>
        <p:spPr>
          <a:xfrm>
            <a:off x="4328783" y="3172051"/>
            <a:ext cx="4304548" cy="1617484"/>
          </a:xfrm>
          <a:prstGeom prst="wedgeRoundRectCallout">
            <a:avLst>
              <a:gd name="adj1" fmla="val 2128"/>
              <a:gd name="adj2" fmla="val 78815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639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过去：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中国通史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2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9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《</a:t>
            </a: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世界通史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 defTabSz="8639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现在：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万历十五年</a:t>
            </a:r>
            <a:r>
              <a:rPr lang="en-US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3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6A86557-6364-43FB-802F-3A7B7EB5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32" y="982168"/>
            <a:ext cx="8104601" cy="51021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寻找答案思路的秩序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u="sng" dirty="0"/>
              <a:t>1</a:t>
            </a:r>
            <a:r>
              <a:rPr lang="zh-CN" altLang="en-US" sz="2800" b="1" u="sng" dirty="0"/>
              <a:t>、</a:t>
            </a:r>
            <a:r>
              <a:rPr lang="zh-CN" altLang="en-US" sz="2800" b="1" u="sng" dirty="0">
                <a:solidFill>
                  <a:srgbClr val="FF0000"/>
                </a:solidFill>
              </a:rPr>
              <a:t>摘抄</a:t>
            </a:r>
            <a:r>
              <a:rPr lang="zh-CN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材料</a:t>
            </a:r>
            <a:r>
              <a:rPr lang="zh-CN" altLang="en-US" sz="2800" b="1" u="sng" dirty="0"/>
              <a:t>，主语</a:t>
            </a:r>
            <a:r>
              <a:rPr lang="en-US" altLang="zh-CN" sz="2800" b="1" u="sng" dirty="0"/>
              <a:t>+</a:t>
            </a:r>
            <a:r>
              <a:rPr lang="zh-CN" altLang="en-US" sz="2800" b="1" u="sng" dirty="0"/>
              <a:t>主题  </a:t>
            </a:r>
            <a:r>
              <a:rPr lang="zh-CN" altLang="en-US" sz="2800" b="1" dirty="0"/>
              <a:t>（减肥瘦身）</a:t>
            </a:r>
            <a:endParaRPr lang="en-US" altLang="zh-CN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      ——</a:t>
            </a:r>
            <a:r>
              <a:rPr lang="zh-CN" alt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挖材料</a:t>
            </a:r>
            <a:r>
              <a:rPr lang="zh-CN" altLang="en-US" sz="2800" b="1" dirty="0">
                <a:solidFill>
                  <a:schemeClr val="tx1"/>
                </a:solidFill>
              </a:rPr>
              <a:t>，增加“们” 整合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u="sng" dirty="0"/>
              <a:t>2</a:t>
            </a:r>
            <a:r>
              <a:rPr lang="zh-CN" altLang="en-US" sz="2800" b="1" u="sng" dirty="0"/>
              <a:t>、</a:t>
            </a:r>
            <a:r>
              <a:rPr lang="zh-CN" altLang="en-US" sz="2800" b="1" u="sng" dirty="0">
                <a:solidFill>
                  <a:srgbClr val="FF0000"/>
                </a:solidFill>
              </a:rPr>
              <a:t>回归</a:t>
            </a:r>
            <a:r>
              <a:rPr lang="zh-CN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常识与逻辑</a:t>
            </a:r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zh-CN" altLang="en-US" sz="2800" b="1" u="sng" dirty="0"/>
              <a:t>紧扣</a:t>
            </a:r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</a:rPr>
              <a:t>时空域，所学</a:t>
            </a:r>
            <a:r>
              <a:rPr lang="zh-CN" altLang="en-US" sz="2800" b="1" u="sng" dirty="0"/>
              <a:t>大搬家</a:t>
            </a:r>
            <a:endParaRPr lang="en-US" altLang="zh-CN" sz="28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    ——</a:t>
            </a:r>
            <a:r>
              <a:rPr lang="zh-CN" alt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如果抄不足</a:t>
            </a:r>
            <a:r>
              <a:rPr lang="zh-CN" altLang="en-US" sz="2800" b="1" dirty="0">
                <a:solidFill>
                  <a:schemeClr val="tx1"/>
                </a:solidFill>
              </a:rPr>
              <a:t>，不是用死记硬背，而是梳理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83AF483A-82BA-4C73-821C-A333E058B1E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47638" y="76200"/>
            <a:ext cx="7637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5E4D82CF-08D0-4683-8D53-A2332672DDF2}"/>
              </a:ext>
            </a:extLst>
          </p:cNvPr>
          <p:cNvSpPr/>
          <p:nvPr/>
        </p:nvSpPr>
        <p:spPr>
          <a:xfrm>
            <a:off x="588545" y="4787756"/>
            <a:ext cx="7507173" cy="1231489"/>
          </a:xfrm>
          <a:prstGeom prst="wedgeRoundRectCallout">
            <a:avLst>
              <a:gd name="adj1" fmla="val -1863"/>
              <a:gd name="adj2" fmla="val -66983"/>
              <a:gd name="adj3" fmla="val 16667"/>
            </a:avLst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“所学”逻辑：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、你、他、们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3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67" y="873303"/>
            <a:ext cx="8217625" cy="5262080"/>
          </a:xfrm>
        </p:spPr>
        <p:txBody>
          <a:bodyPr/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、众多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：哪些材料和题干不能直接发掘出的答案，是遵循什么逻辑回答的？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分析试题：进行类别归纳，高考呈现几种答法？其各自的原则与逻辑是什么？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题：评价、评析、评述题的回答逻辑分别是什么？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、最后一次新奇：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年国卷大题第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吃透千题之王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年国卷大题（永远的说明样题）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试题：面对形式万千，问题不一的试题，其快速回答的不变原则是什么？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</p:spTree>
    <p:extLst>
      <p:ext uri="{BB962C8B-B14F-4D97-AF65-F5344CB8AC3E}">
        <p14:creationId xmlns:p14="http://schemas.microsoft.com/office/powerpoint/2010/main" val="8598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C9154-42DF-475F-A870-7D7F1F49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07" y="880463"/>
            <a:ext cx="8232948" cy="5102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42</a:t>
            </a:r>
            <a:r>
              <a:rPr lang="zh-CN" altLang="zh-CN" sz="2000" dirty="0">
                <a:solidFill>
                  <a:schemeClr val="tx1"/>
                </a:solidFill>
              </a:rPr>
              <a:t>．阅读材料，完成下列要求（</a:t>
            </a:r>
            <a:r>
              <a:rPr lang="en-US" altLang="zh-CN" sz="2000" dirty="0">
                <a:solidFill>
                  <a:schemeClr val="tx1"/>
                </a:solidFill>
              </a:rPr>
              <a:t>12</a:t>
            </a:r>
            <a:r>
              <a:rPr lang="zh-CN" altLang="zh-CN" sz="2000" dirty="0">
                <a:solidFill>
                  <a:schemeClr val="tx1"/>
                </a:solidFill>
              </a:rPr>
              <a:t>分）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000" dirty="0">
                <a:solidFill>
                  <a:schemeClr val="tx1"/>
                </a:solidFill>
              </a:rPr>
              <a:t>材料</a:t>
            </a: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r>
              <a:rPr lang="zh-CN" altLang="zh-CN" sz="2000" dirty="0">
                <a:solidFill>
                  <a:schemeClr val="tx1"/>
                </a:solidFill>
                <a:highlight>
                  <a:srgbClr val="00FFFF"/>
                </a:highlight>
              </a:rPr>
              <a:t>英国</a:t>
            </a:r>
            <a:r>
              <a:rPr lang="zh-CN" altLang="zh-CN" sz="2000" dirty="0">
                <a:solidFill>
                  <a:schemeClr val="tx1"/>
                </a:solidFill>
              </a:rPr>
              <a:t>作家笛福创作的小说《鲁滨逊漂流记》出版于</a:t>
            </a:r>
            <a:r>
              <a:rPr lang="en-US" altLang="zh-CN" sz="2000" dirty="0">
                <a:solidFill>
                  <a:schemeClr val="tx1"/>
                </a:solidFill>
                <a:highlight>
                  <a:srgbClr val="00FFFF"/>
                </a:highlight>
              </a:rPr>
              <a:t>1719</a:t>
            </a:r>
            <a:r>
              <a:rPr lang="zh-CN" altLang="zh-CN" sz="2000" dirty="0">
                <a:solidFill>
                  <a:schemeClr val="tx1"/>
                </a:solidFill>
                <a:highlight>
                  <a:srgbClr val="00FFFF"/>
                </a:highlight>
              </a:rPr>
              <a:t>年</a:t>
            </a:r>
            <a:r>
              <a:rPr lang="zh-CN" altLang="zh-CN" sz="2000" dirty="0">
                <a:solidFill>
                  <a:schemeClr val="tx1"/>
                </a:solidFill>
              </a:rPr>
              <a:t>，其中许多情节反映了世界近代早期的重大历史现象，小说梗概如下：</a:t>
            </a:r>
          </a:p>
          <a:p>
            <a:pPr marL="0" indent="539750">
              <a:lnSpc>
                <a:spcPct val="100000"/>
              </a:lnSpc>
              <a:buNone/>
            </a:pP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鲁滨逊出生于英国一个生活优裕的商人家庭，渴望航海冒险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他在巴西开办了种植园，看到当地缺少劳动力，转而去非洲贩卖黑奴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在一次航海途中，鲁滨逊遇险漂流到一座荒岛上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他凭借自己的智慧和力量，制造工具，种植谷物，驯养动物，经过十多年，生活居然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过得很富裕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宗教信仰是支撑鲁滨逊的重要力量，且是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在没有别人的帮助和教导下，通过自己阅读《圣经》无师自通的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后来，鲁滨逊救出一个濒临被杀的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野人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，岛上居民也有所增加，整个小岛都是他的个人财产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鲁滨逊获救回国后，还去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视察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过他的领地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       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结合</a:t>
            </a:r>
            <a:r>
              <a:rPr lang="zh-CN" altLang="zh-CN" sz="2000" b="1" dirty="0">
                <a:solidFill>
                  <a:schemeClr val="tx1"/>
                </a:solidFill>
                <a:highlight>
                  <a:srgbClr val="FF00FF"/>
                </a:highlight>
              </a:rPr>
              <a:t>世界近代史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的</a:t>
            </a:r>
            <a:r>
              <a:rPr lang="zh-CN" altLang="zh-CN" sz="2000" b="1" dirty="0">
                <a:solidFill>
                  <a:schemeClr val="tx1"/>
                </a:solidFill>
              </a:rPr>
              <a:t>所学知识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，从上述梗概中提取</a:t>
            </a:r>
            <a:r>
              <a:rPr lang="zh-CN" altLang="zh-CN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一个情节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，指出它所反映的近代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早期</a:t>
            </a:r>
            <a:r>
              <a:rPr lang="zh-CN" altLang="zh-CN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重大历史现象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，并</a:t>
            </a:r>
            <a:r>
              <a:rPr lang="zh-CN" altLang="zh-CN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概述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和</a:t>
            </a:r>
            <a:r>
              <a:rPr lang="zh-CN" altLang="zh-CN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评价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该历史现象。（要求：简要写出所提取的小说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情节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及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历史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现象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，对历史现象的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概述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和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评价</a:t>
            </a:r>
            <a:r>
              <a:rPr lang="zh-CN" altLang="zh-CN" sz="2000" b="1" dirty="0">
                <a:solidFill>
                  <a:schemeClr val="tx1">
                    <a:lumMod val="50000"/>
                  </a:schemeClr>
                </a:solidFill>
              </a:rPr>
              <a:t>准确全面。）</a:t>
            </a:r>
          </a:p>
          <a:p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62ACFF7-4A25-4AEE-970C-AED5797F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40" y="46503"/>
            <a:ext cx="7778187" cy="66151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年全国新课标</a:t>
            </a:r>
            <a:r>
              <a:rPr lang="en-US" altLang="zh-CN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</a:t>
            </a:r>
          </a:p>
        </p:txBody>
      </p:sp>
    </p:spTree>
    <p:extLst>
      <p:ext uri="{BB962C8B-B14F-4D97-AF65-F5344CB8AC3E}">
        <p14:creationId xmlns:p14="http://schemas.microsoft.com/office/powerpoint/2010/main" val="31170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35089" y="883526"/>
            <a:ext cx="10457355" cy="5342787"/>
          </a:xfrm>
        </p:spPr>
        <p:txBody>
          <a:bodyPr vert="horz" wrap="square" lIns="86402" tIns="43201" rIns="86402" bIns="43201" numCol="1" rtlCol="0" anchor="t" anchorCtr="0" compatLnSpc="1">
            <a:normAutofit fontScale="85000" lnSpcReduction="20000"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None/>
              <a:defRPr/>
            </a:pPr>
            <a:r>
              <a:rPr lang="en-US" altLang="zh-CN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41</a:t>
            </a:r>
            <a:r>
              <a:rPr lang="zh-CN" altLang="en-US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题的比较变化</a:t>
            </a:r>
            <a:endParaRPr lang="en-US" altLang="zh-CN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两地图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比较提取两项变迁信息并说明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三图片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从建筑和政治关系角度中英比较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，提出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一条修改建议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理由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两目录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指出一处不同并分析原因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一公式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，认证公式或提出不同意见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一表格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，选择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个趋势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并分析原因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一材料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，拟定具体论题并进行阐述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两图文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，提炼观点用其它史实论述（地图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文字）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卷：</a:t>
            </a:r>
            <a:r>
              <a:rPr lang="zh-CN" altLang="en-US" b="1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一地图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，提取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个信息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简要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  <a:endParaRPr lang="en-US" altLang="zh-CN" b="1" dirty="0">
              <a:solidFill>
                <a:srgbClr val="956C1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endParaRPr lang="en-US" altLang="zh-CN" b="1" dirty="0">
              <a:solidFill>
                <a:srgbClr val="956C1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endParaRPr lang="zh-CN" altLang="en-US" b="1" dirty="0">
              <a:solidFill>
                <a:srgbClr val="956C1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436550" y="965814"/>
            <a:ext cx="2178059" cy="2091567"/>
          </a:xfrm>
          <a:prstGeom prst="wedgeRoundRectCallout">
            <a:avLst>
              <a:gd name="adj1" fmla="val 80179"/>
              <a:gd name="adj2" fmla="val -28628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Ⅰ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卷：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你自己来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开路先锋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路径设计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462439" y="965814"/>
            <a:ext cx="2178059" cy="2161063"/>
          </a:xfrm>
          <a:prstGeom prst="wedgeRoundRectCallout">
            <a:avLst>
              <a:gd name="adj1" fmla="val -77501"/>
              <a:gd name="adj2" fmla="val -14515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Ⅱ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卷：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请跟我来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按部就班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循序善诱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1487" y="123878"/>
            <a:ext cx="4015609" cy="6615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43200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8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从今生望未来</a:t>
            </a:r>
            <a:endParaRPr kumimoji="0" lang="zh-CN" altLang="en-US" sz="37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圆角矩形标注 1"/>
          <p:cNvSpPr/>
          <p:nvPr/>
        </p:nvSpPr>
        <p:spPr>
          <a:xfrm>
            <a:off x="283945" y="999409"/>
            <a:ext cx="2072469" cy="4481356"/>
          </a:xfrm>
          <a:prstGeom prst="wedgeRoundRectCallout">
            <a:avLst>
              <a:gd name="adj1" fmla="val 64607"/>
              <a:gd name="adj2" fmla="val 49551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排队等待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历史漫画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数据表格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曲线图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柱状图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饼状图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大事年表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人物年谱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kumimoji="0" lang="zh-CN" altLang="en-US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67DEF-A46F-487C-8E93-EF1F5849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2017</a:t>
            </a:r>
            <a:r>
              <a:rPr lang="zh-CN" altLang="en-US" sz="3600" dirty="0"/>
              <a:t>年国卷开放题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E5DB6B-B913-49A0-BE9B-4EDFCF95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74" y="1114683"/>
            <a:ext cx="8157830" cy="5102150"/>
          </a:xfrm>
        </p:spPr>
        <p:txBody>
          <a:bodyPr/>
          <a:lstStyle/>
          <a:p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</a:t>
            </a:r>
            <a:r>
              <a:rPr lang="en-US" altLang="zh-CN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CN" altLang="zh-CN" sz="2800" dirty="0">
                <a:solidFill>
                  <a:schemeClr val="tx1"/>
                </a:solidFill>
              </a:rPr>
              <a:t>表</a:t>
            </a: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zh-CN" altLang="zh-CN" sz="2800" dirty="0">
                <a:solidFill>
                  <a:schemeClr val="tx1"/>
                </a:solidFill>
              </a:rPr>
              <a:t>为</a:t>
            </a:r>
            <a:r>
              <a:rPr lang="en-US" altLang="zh-CN" sz="2800" dirty="0">
                <a:solidFill>
                  <a:schemeClr val="tx1"/>
                </a:solidFill>
              </a:rPr>
              <a:t>14</a:t>
            </a:r>
            <a:r>
              <a:rPr lang="zh-CN" altLang="zh-CN" sz="2800" dirty="0">
                <a:solidFill>
                  <a:schemeClr val="tx1"/>
                </a:solidFill>
              </a:rPr>
              <a:t>～</a:t>
            </a:r>
            <a:r>
              <a:rPr lang="en-US" altLang="zh-CN" sz="2800" dirty="0">
                <a:solidFill>
                  <a:schemeClr val="tx1"/>
                </a:solidFill>
              </a:rPr>
              <a:t>17</a:t>
            </a:r>
            <a:r>
              <a:rPr lang="zh-CN" altLang="zh-CN" sz="2800" dirty="0">
                <a:solidFill>
                  <a:schemeClr val="tx1"/>
                </a:solidFill>
              </a:rPr>
              <a:t>世纪中外历史事件简表。从表中提取相互关联的中外历史信息，自拟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论题</a:t>
            </a:r>
            <a:r>
              <a:rPr lang="zh-CN" altLang="zh-CN" sz="2800" dirty="0">
                <a:solidFill>
                  <a:schemeClr val="tx1"/>
                </a:solidFill>
              </a:rPr>
              <a:t>，并结合所学知识予以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阐述</a:t>
            </a:r>
            <a:r>
              <a:rPr lang="zh-CN" altLang="zh-CN" sz="2800" dirty="0">
                <a:solidFill>
                  <a:schemeClr val="tx1"/>
                </a:solidFill>
              </a:rPr>
              <a:t>。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FF"/>
                </a:highlight>
              </a:rPr>
              <a:t>（要求：写明论题，中外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00"/>
                </a:highlight>
              </a:rPr>
              <a:t>关联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FF"/>
                </a:highlight>
              </a:rPr>
              <a:t>，史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00"/>
                </a:highlight>
              </a:rPr>
              <a:t>论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FF"/>
                </a:highlight>
              </a:rPr>
              <a:t>结合。）</a:t>
            </a:r>
          </a:p>
          <a:p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</a:t>
            </a:r>
            <a:r>
              <a:rPr lang="en-US" altLang="zh-CN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</a:t>
            </a:r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CN" altLang="zh-CN" sz="2800" dirty="0">
                <a:solidFill>
                  <a:schemeClr val="tx1"/>
                </a:solidFill>
              </a:rPr>
              <a:t>从材料中提取两条或两条以上信息，拟定一个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论题</a:t>
            </a:r>
            <a:r>
              <a:rPr lang="zh-CN" altLang="zh-CN" sz="2800" dirty="0">
                <a:solidFill>
                  <a:schemeClr val="tx1"/>
                </a:solidFill>
              </a:rPr>
              <a:t>，并就所拟论题进行简要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阐述</a:t>
            </a:r>
            <a:r>
              <a:rPr lang="zh-CN" altLang="zh-CN" sz="2800" dirty="0">
                <a:solidFill>
                  <a:schemeClr val="tx1"/>
                </a:solidFill>
              </a:rPr>
              <a:t>。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00FFFF"/>
                </a:highlight>
              </a:rPr>
              <a:t>（要求：明确写出所拟论题，阐述须有史实依据。）</a:t>
            </a:r>
          </a:p>
          <a:p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卷</a:t>
            </a:r>
            <a:r>
              <a:rPr lang="en-US" altLang="zh-CN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Ⅲ</a:t>
            </a:r>
            <a:r>
              <a:rPr lang="zh-CN" altLang="en-US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CN" altLang="zh-CN" sz="2800" dirty="0">
                <a:solidFill>
                  <a:schemeClr val="tx1"/>
                </a:solidFill>
              </a:rPr>
              <a:t>围绕材料，结合中国近代史的具体史实，自拟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论题</a:t>
            </a:r>
            <a:r>
              <a:rPr lang="zh-CN" altLang="zh-CN" sz="2800" dirty="0">
                <a:solidFill>
                  <a:schemeClr val="tx1"/>
                </a:solidFill>
              </a:rPr>
              <a:t>，并就所拟论题进行</a:t>
            </a:r>
            <a:r>
              <a:rPr lang="zh-CN" altLang="zh-CN" sz="2800" dirty="0">
                <a:solidFill>
                  <a:schemeClr val="tx1"/>
                </a:solidFill>
                <a:highlight>
                  <a:srgbClr val="FFFF00"/>
                </a:highlight>
              </a:rPr>
              <a:t>阐述</a:t>
            </a:r>
            <a:r>
              <a:rPr lang="zh-CN" altLang="zh-CN" sz="2800" dirty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0077F2-F063-450F-BD32-95B9A8F2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734602"/>
            <a:ext cx="8369030" cy="5102150"/>
          </a:xfrm>
        </p:spPr>
        <p:txBody>
          <a:bodyPr/>
          <a:lstStyle/>
          <a:p>
            <a:r>
              <a:rPr lang="zh-CN" altLang="zh-CN" sz="2268" dirty="0">
                <a:solidFill>
                  <a:schemeClr val="tx1"/>
                </a:solidFill>
              </a:rPr>
              <a:t>示例：</a:t>
            </a:r>
          </a:p>
          <a:p>
            <a:r>
              <a:rPr lang="zh-CN" altLang="zh-CN" sz="2268" dirty="0">
                <a:solidFill>
                  <a:schemeClr val="tx1"/>
                </a:solidFill>
              </a:rPr>
              <a:t>情节：鲁滨逊遇险漂流到海岛上，在那里建立了自己的领地。</a:t>
            </a:r>
          </a:p>
          <a:p>
            <a:r>
              <a:rPr lang="zh-CN" altLang="zh-CN" sz="2268" dirty="0">
                <a:solidFill>
                  <a:schemeClr val="tx1"/>
                </a:solidFill>
              </a:rPr>
              <a:t>历史现象：这一情节反映出近代早期的西欧殖民扩张。</a:t>
            </a:r>
          </a:p>
          <a:p>
            <a:r>
              <a:rPr lang="zh-CN" altLang="zh-CN" sz="2268" dirty="0">
                <a:solidFill>
                  <a:schemeClr val="tx1"/>
                </a:solidFill>
              </a:rPr>
              <a:t>概述和评价：近代西方殖民扩张始于新航路开辟，在亚非拉地区依靠武力等方式强占殖民地，掠夺财富，进行移民，开展贸易。</a:t>
            </a:r>
            <a:r>
              <a:rPr lang="zh-CN" altLang="zh-CN" sz="2268" dirty="0">
                <a:solidFill>
                  <a:schemeClr val="tx1"/>
                </a:solidFill>
                <a:highlight>
                  <a:srgbClr val="00FFFF"/>
                </a:highlight>
              </a:rPr>
              <a:t>殖民扩张掠夺的大量财富流入西欧，为资本主义提供了资本原始积累，给遭受侵略的地区和人民造成极大灾难，客观上带动了世界市场的发展。</a:t>
            </a:r>
          </a:p>
          <a:p>
            <a:r>
              <a:rPr lang="zh-CN" altLang="zh-CN" sz="2268" dirty="0">
                <a:solidFill>
                  <a:schemeClr val="tx1"/>
                </a:solidFill>
              </a:rPr>
              <a:t>（“示例”只作评卷参考，不作为唯一标准答案。）</a:t>
            </a:r>
          </a:p>
          <a:p>
            <a:r>
              <a:rPr lang="zh-CN" altLang="en-US" sz="2268" b="1" dirty="0">
                <a:solidFill>
                  <a:srgbClr val="C00000"/>
                </a:solidFill>
              </a:rPr>
              <a:t>制定细则：</a:t>
            </a:r>
            <a:endParaRPr lang="en-US" altLang="zh-CN" sz="2268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268" b="1" dirty="0">
                <a:solidFill>
                  <a:srgbClr val="C00000"/>
                </a:solidFill>
              </a:rPr>
              <a:t>新航路开辟、殖民扩张、三角贸易（黑奴贸易）、宗教改革等</a:t>
            </a:r>
            <a:endParaRPr lang="zh-CN" altLang="zh-CN" sz="2268" b="1" dirty="0">
              <a:solidFill>
                <a:srgbClr val="C00000"/>
              </a:solidFill>
            </a:endParaRPr>
          </a:p>
          <a:p>
            <a:endParaRPr lang="zh-CN" altLang="en-US" sz="2268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B3141C-A870-4FB3-B212-6B9AF15F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" y="60830"/>
            <a:ext cx="7637462" cy="67377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我们面临的高考</a:t>
            </a:r>
          </a:p>
        </p:txBody>
      </p:sp>
    </p:spTree>
    <p:extLst>
      <p:ext uri="{BB962C8B-B14F-4D97-AF65-F5344CB8AC3E}">
        <p14:creationId xmlns:p14="http://schemas.microsoft.com/office/powerpoint/2010/main" val="3628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9E967-C094-4EA7-AA2C-4343D16F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87" y="994738"/>
            <a:ext cx="7777711" cy="2294499"/>
          </a:xfrm>
          <a:ln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拥抱</a:t>
            </a:r>
            <a:r>
              <a:rPr lang="zh-CN" altLang="en-US" sz="6803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应试</a:t>
            </a:r>
            <a:r>
              <a:rPr lang="zh-CN" altLang="en-US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教育</a:t>
            </a:r>
            <a:br>
              <a:rPr lang="zh-CN" altLang="en-US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</a:br>
            <a:r>
              <a:rPr lang="zh-CN" altLang="en-US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抛弃</a:t>
            </a:r>
            <a:r>
              <a:rPr lang="zh-CN" altLang="en-US" sz="6803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背式</a:t>
            </a:r>
            <a:r>
              <a:rPr lang="zh-CN" altLang="en-US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教学</a:t>
            </a:r>
            <a:r>
              <a:rPr lang="en-US" altLang="zh-CN" sz="6803" spc="4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</a:t>
            </a:r>
            <a:endParaRPr lang="zh-CN" altLang="en-US" sz="6803" spc="4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92163" name="Picture 5" descr="C:\Documents and Settings\瞿建湘.CSQJX\My Documents\My Pictures\Microsoft 剪辑管理器\j0280731.wmf">
            <a:extLst>
              <a:ext uri="{FF2B5EF4-FFF2-40B4-BE49-F238E27FC236}">
                <a16:creationId xmlns:a16="http://schemas.microsoft.com/office/drawing/2014/main" id="{1862ED3A-8124-4834-A868-B70346E6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" y="3456538"/>
            <a:ext cx="1897551" cy="28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C:\Documents and Settings\瞿建湘.CSQJX\My Documents\My Pictures\Microsoft 剪辑管理器\j0359597.wmf">
            <a:extLst>
              <a:ext uri="{FF2B5EF4-FFF2-40B4-BE49-F238E27FC236}">
                <a16:creationId xmlns:a16="http://schemas.microsoft.com/office/drawing/2014/main" id="{45AEBF9D-CF71-4F75-97C7-B62FD118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8" y="2338563"/>
            <a:ext cx="993027" cy="8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2">
            <a:extLst>
              <a:ext uri="{FF2B5EF4-FFF2-40B4-BE49-F238E27FC236}">
                <a16:creationId xmlns:a16="http://schemas.microsoft.com/office/drawing/2014/main" id="{15CE2DF0-A11B-4CC0-8F4F-2FA6BA805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336" y="3597097"/>
            <a:ext cx="5680654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李伟科主任：</a:t>
            </a:r>
            <a:endParaRPr lang="en-US" altLang="zh-CN" sz="3024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“高考拉着我们往课改走”</a:t>
            </a:r>
          </a:p>
        </p:txBody>
      </p:sp>
      <p:sp>
        <p:nvSpPr>
          <p:cNvPr id="92166" name="TextBox 8">
            <a:extLst>
              <a:ext uri="{FF2B5EF4-FFF2-40B4-BE49-F238E27FC236}">
                <a16:creationId xmlns:a16="http://schemas.microsoft.com/office/drawing/2014/main" id="{C61BCE4A-A59A-46BE-B519-9A2A92DF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336" y="4780629"/>
            <a:ext cx="5680654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个人观点：</a:t>
            </a:r>
            <a:endParaRPr lang="en-US" altLang="zh-CN" sz="3024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024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今天的应试教育是素质教育的朋友</a:t>
            </a: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CD7042F8-B4CB-4757-95D0-BAEE7B61132E}"/>
              </a:ext>
            </a:extLst>
          </p:cNvPr>
          <p:cNvSpPr txBox="1">
            <a:spLocks/>
          </p:cNvSpPr>
          <p:nvPr/>
        </p:nvSpPr>
        <p:spPr bwMode="auto">
          <a:xfrm>
            <a:off x="148045" y="75571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问题：效率在哪里？</a:t>
            </a:r>
          </a:p>
        </p:txBody>
      </p:sp>
    </p:spTree>
    <p:extLst>
      <p:ext uri="{BB962C8B-B14F-4D97-AF65-F5344CB8AC3E}">
        <p14:creationId xmlns:p14="http://schemas.microsoft.com/office/powerpoint/2010/main" val="98539523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1F738D-DEC4-4A03-82AA-5E2D3E3D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49" y="1017079"/>
            <a:ext cx="7901787" cy="5102150"/>
          </a:xfrm>
        </p:spPr>
        <p:txBody>
          <a:bodyPr>
            <a:noAutofit/>
          </a:bodyPr>
          <a:lstStyle/>
          <a:p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英国作家笛福创作的小说《鲁滨逊漂流记》出版于</a:t>
            </a:r>
            <a:r>
              <a:rPr lang="en-US" altLang="zh-CN" sz="2268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1719</a:t>
            </a:r>
            <a:r>
              <a:rPr lang="zh-CN" altLang="zh-CN" sz="2268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，其中许多情节反映了世界近代早期的重大历史现象，小说梗概如下：</a:t>
            </a:r>
          </a:p>
          <a:p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鲁滨逊出生于英国一个生活优裕的商人家庭，渴望航海冒险。他在巴西开办了种植园，看到当地缺少劳动力，转而去非洲贩卖黑奴。在一次航海途中，鲁滨逊遇险漂流到一座荒岛上。</a:t>
            </a:r>
            <a:r>
              <a:rPr lang="zh-CN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他凭借自己的智慧和力量，制造工具，种植谷物，驯养动物，经过十多年，生活居然</a:t>
            </a:r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过得很富裕</a:t>
            </a:r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宗教信仰是支撑鲁滨逊的重要力量，且是</a:t>
            </a:r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在没有别人的帮助和教导下，通过自己阅读《圣经》无师自通的</a:t>
            </a:r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后来，鲁滨逊救出一个濒临被杀的</a:t>
            </a:r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野人</a:t>
            </a:r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，岛上居民也有所增加，整个小岛都是他的个人财产。鲁滨逊获救回国后，还去</a:t>
            </a:r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视察</a:t>
            </a:r>
            <a:r>
              <a:rPr lang="en-US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268" b="1" dirty="0">
                <a:latin typeface="楷体" panose="02010609060101010101" pitchFamily="49" charset="-122"/>
                <a:ea typeface="楷体" panose="02010609060101010101" pitchFamily="49" charset="-122"/>
              </a:rPr>
              <a:t>过他的领地。</a:t>
            </a:r>
          </a:p>
          <a:p>
            <a:endParaRPr lang="zh-CN" altLang="en-US" sz="2268" b="1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AC132A5-00A9-45A8-8253-F8F40095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" y="60830"/>
            <a:ext cx="7637462" cy="67377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我们面临的高考</a:t>
            </a:r>
          </a:p>
        </p:txBody>
      </p:sp>
    </p:spTree>
    <p:extLst>
      <p:ext uri="{BB962C8B-B14F-4D97-AF65-F5344CB8AC3E}">
        <p14:creationId xmlns:p14="http://schemas.microsoft.com/office/powerpoint/2010/main" val="33944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C25301-54C4-4A35-8937-FB2228DF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28" y="1062779"/>
            <a:ext cx="7949809" cy="37980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268" dirty="0">
                <a:solidFill>
                  <a:schemeClr val="tx1"/>
                </a:solidFill>
              </a:rPr>
              <a:t>情节：英国人鲁滨逊</a:t>
            </a:r>
            <a:r>
              <a:rPr lang="zh-CN" altLang="en-US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凭借自己的智慧和力量</a:t>
            </a:r>
            <a:r>
              <a:rPr lang="zh-CN" altLang="en-US" sz="2268" dirty="0">
                <a:solidFill>
                  <a:schemeClr val="tx1"/>
                </a:solidFill>
              </a:rPr>
              <a:t>，在荒岛上劳动生产，生活“富裕”，并且救出濒临被杀的“野人”。</a:t>
            </a:r>
          </a:p>
          <a:p>
            <a:pPr>
              <a:lnSpc>
                <a:spcPct val="100000"/>
              </a:lnSpc>
            </a:pPr>
            <a:r>
              <a:rPr lang="zh-CN" altLang="en-US" sz="2268" dirty="0">
                <a:solidFill>
                  <a:schemeClr val="tx1"/>
                </a:solidFill>
              </a:rPr>
              <a:t>历史现象：这一情节反映出近代早期文艺复兴的人文主义精神。</a:t>
            </a:r>
          </a:p>
          <a:p>
            <a:pPr>
              <a:lnSpc>
                <a:spcPct val="100000"/>
              </a:lnSpc>
            </a:pPr>
            <a:r>
              <a:rPr lang="zh-CN" altLang="en-US" sz="2268" dirty="0">
                <a:solidFill>
                  <a:schemeClr val="tx1"/>
                </a:solidFill>
              </a:rPr>
              <a:t>概述： </a:t>
            </a:r>
            <a:r>
              <a:rPr lang="en-US" altLang="zh-CN" sz="2268" dirty="0">
                <a:solidFill>
                  <a:schemeClr val="tx1"/>
                </a:solidFill>
              </a:rPr>
              <a:t>14-17</a:t>
            </a:r>
            <a:r>
              <a:rPr lang="zh-CN" altLang="en-US" sz="2268" dirty="0">
                <a:solidFill>
                  <a:schemeClr val="tx1"/>
                </a:solidFill>
              </a:rPr>
              <a:t>世纪欧洲的文艺复兴，其思想核心是人文主义，它主张</a:t>
            </a:r>
            <a:r>
              <a:rPr lang="zh-CN" altLang="en-US" sz="2268" dirty="0">
                <a:solidFill>
                  <a:srgbClr val="FF0000"/>
                </a:solidFill>
              </a:rPr>
              <a:t>以人为本，肯定人的价值和尊严，提倡追求现世的自由幸福和物质享受，鼓励发财和冒险精神，崇尚理性和科学，反对愚昧</a:t>
            </a:r>
            <a:r>
              <a:rPr lang="zh-CN" altLang="en-US" sz="2268" dirty="0">
                <a:solidFill>
                  <a:schemeClr val="tx1"/>
                </a:solidFill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2268" dirty="0">
                <a:solidFill>
                  <a:schemeClr val="tx1"/>
                </a:solidFill>
              </a:rPr>
              <a:t>评价：人文主义引导人们从封建愚昧中解放出来，开始更多地关注人和人生活的世界，唤醒了人的积极进取精神和创造精神，为资本主义的发展创造了有利条件。</a:t>
            </a:r>
          </a:p>
          <a:p>
            <a:pPr>
              <a:lnSpc>
                <a:spcPct val="100000"/>
              </a:lnSpc>
            </a:pPr>
            <a:endParaRPr lang="zh-CN" altLang="en-US" sz="2268" dirty="0">
              <a:solidFill>
                <a:schemeClr val="tx1"/>
              </a:solidFill>
            </a:endParaRP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501A1077-BFEB-4BD4-9F0C-4B03DDB21E16}"/>
              </a:ext>
            </a:extLst>
          </p:cNvPr>
          <p:cNvSpPr/>
          <p:nvPr/>
        </p:nvSpPr>
        <p:spPr>
          <a:xfrm>
            <a:off x="1481543" y="5584306"/>
            <a:ext cx="4877184" cy="784442"/>
          </a:xfrm>
          <a:prstGeom prst="wedgeRoundRectCallout">
            <a:avLst>
              <a:gd name="adj1" fmla="val -62857"/>
              <a:gd name="adj2" fmla="val -53264"/>
              <a:gd name="adj3" fmla="val 16667"/>
            </a:avLst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3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为什么诸多师生看不见？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5CE3B06-BB98-463E-AFDD-E33E91DF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" y="60830"/>
            <a:ext cx="7637462" cy="67377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我们面临的高考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CFD5AC1F-9168-4230-8219-A66C65153FD7}"/>
              </a:ext>
            </a:extLst>
          </p:cNvPr>
          <p:cNvSpPr/>
          <p:nvPr/>
        </p:nvSpPr>
        <p:spPr>
          <a:xfrm>
            <a:off x="357694" y="1957226"/>
            <a:ext cx="2590988" cy="1966092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形式年年变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indent="627063"/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何必亦步亦趋，不妨准备在前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B5DF4B22-A195-49F7-BE35-4666A531C3FB}"/>
              </a:ext>
            </a:extLst>
          </p:cNvPr>
          <p:cNvSpPr/>
          <p:nvPr/>
        </p:nvSpPr>
        <p:spPr>
          <a:xfrm>
            <a:off x="3046639" y="1957226"/>
            <a:ext cx="2590988" cy="1966091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层次永不变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indent="627063"/>
            <a:r>
              <a:rPr lang="en-US" altLang="zh-CN" sz="2800" b="1" dirty="0"/>
              <a:t>——</a:t>
            </a:r>
            <a:r>
              <a:rPr lang="zh-CN" altLang="en-US" sz="2800" b="1" dirty="0"/>
              <a:t>所问不单一，答案有梯度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42B5A7A8-9AD5-47EF-81DA-6E2B5682AB80}"/>
              </a:ext>
            </a:extLst>
          </p:cNvPr>
          <p:cNvSpPr/>
          <p:nvPr/>
        </p:nvSpPr>
        <p:spPr>
          <a:xfrm>
            <a:off x="5849618" y="1957226"/>
            <a:ext cx="2590988" cy="1966092"/>
          </a:xfrm>
          <a:prstGeom prst="wedgeRoundRectCallout">
            <a:avLst/>
          </a:prstGeom>
          <a:solidFill>
            <a:srgbClr val="006666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创新孕价值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indent="719138"/>
            <a:r>
              <a:rPr lang="en-US" altLang="zh-CN" sz="2800" b="1" dirty="0"/>
              <a:t>——</a:t>
            </a:r>
            <a:r>
              <a:rPr lang="zh-CN" altLang="en-US" sz="2800" b="1" dirty="0"/>
              <a:t>开放的舞台，涌动的魂灵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5D8F9D-A425-4B14-8C67-151D687D3FB7}"/>
              </a:ext>
            </a:extLst>
          </p:cNvPr>
          <p:cNvSpPr/>
          <p:nvPr/>
        </p:nvSpPr>
        <p:spPr>
          <a:xfrm rot="1567228">
            <a:off x="5094773" y="4195820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香如故</a:t>
            </a:r>
          </a:p>
        </p:txBody>
      </p:sp>
    </p:spTree>
    <p:extLst>
      <p:ext uri="{BB962C8B-B14F-4D97-AF65-F5344CB8AC3E}">
        <p14:creationId xmlns:p14="http://schemas.microsoft.com/office/powerpoint/2010/main" val="35536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 vert="horz" lIns="86402" tIns="43201" rIns="86402" bIns="43201" rtlCol="0" anchor="b"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历史的素养与技艺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8721" y="963671"/>
            <a:ext cx="8365485" cy="5103138"/>
          </a:xfrm>
        </p:spPr>
        <p:txBody>
          <a:bodyPr vert="horz" wrap="square" lIns="86402" tIns="43201" rIns="86402" bIns="43201" numCol="1" rtlCol="0" anchor="t" anchorCtr="0" compatLnSpc="1">
            <a:normAutofit fontScale="85000" lnSpcReduction="10000"/>
          </a:bodyPr>
          <a:lstStyle/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zh-CN" b="1" dirty="0">
                <a:solidFill>
                  <a:srgbClr val="006600"/>
                </a:solidFill>
                <a:latin typeface="Arial" panose="020B0604020202020204" pitchFamily="34" charset="0"/>
              </a:rPr>
              <a:t>短期可能的操作：历史技艺的训练</a:t>
            </a:r>
            <a:endParaRPr lang="zh-CN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None/>
              <a:defRPr/>
            </a:pP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956C1F"/>
                </a:solidFill>
                <a:latin typeface="Arial" panose="020B0604020202020204" pitchFamily="34" charset="0"/>
              </a:rPr>
              <a:t>1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）</a:t>
            </a:r>
            <a:r>
              <a:rPr lang="zh-CN" altLang="en-US" dirty="0">
                <a:solidFill>
                  <a:srgbClr val="956C1F"/>
                </a:solidFill>
                <a:latin typeface="Arial" panose="020B0604020202020204" pitchFamily="34" charset="0"/>
              </a:rPr>
              <a:t>学生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考场做题最好方法：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审题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无定法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（见招拆招）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、跟主走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（问啥答啥）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答题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有层次（结构分段）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讲梯度（展开演进）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内容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因是果（史论结合）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短明快（简要直接）</a:t>
            </a:r>
            <a:endParaRPr lang="zh-CN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None/>
              <a:defRPr/>
            </a:pP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956C1F"/>
                </a:solidFill>
                <a:latin typeface="Arial" panose="020B0604020202020204" pitchFamily="34" charset="0"/>
              </a:rPr>
              <a:t>2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）明确不同材料的不同处理手法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dirty="0">
                <a:latin typeface="Arial" panose="020B0604020202020204" pitchFamily="34" charset="0"/>
              </a:rPr>
              <a:t>短</a:t>
            </a:r>
            <a:r>
              <a:rPr lang="zh-CN" altLang="zh-CN" dirty="0">
                <a:latin typeface="Arial" panose="020B0604020202020204" pitchFamily="34" charset="0"/>
              </a:rPr>
              <a:t>文、</a:t>
            </a:r>
            <a:r>
              <a:rPr lang="zh-CN" altLang="en-US" dirty="0">
                <a:latin typeface="Arial" panose="020B0604020202020204" pitchFamily="34" charset="0"/>
              </a:rPr>
              <a:t>结构</a:t>
            </a:r>
            <a:r>
              <a:rPr lang="zh-CN" altLang="zh-CN" dirty="0">
                <a:latin typeface="Arial" panose="020B0604020202020204" pitchFamily="34" charset="0"/>
              </a:rPr>
              <a:t>图、地图、图片、目录</a:t>
            </a:r>
            <a:r>
              <a:rPr lang="zh-CN" altLang="en-US" dirty="0">
                <a:latin typeface="Arial" panose="020B0604020202020204" pitchFamily="34" charset="0"/>
              </a:rPr>
              <a:t>、表格、公式</a:t>
            </a:r>
            <a:r>
              <a:rPr lang="zh-CN" altLang="en-US" dirty="0">
                <a:solidFill>
                  <a:srgbClr val="956C1F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年表、表格、曲线、饼图、柱图、漫画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……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endParaRPr lang="zh-CN" altLang="en-US" dirty="0">
              <a:solidFill>
                <a:srgbClr val="956C1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 vert="horz" lIns="86402" tIns="43201" rIns="86402" bIns="43201" rtlCol="0" anchor="b"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历史的素养与技艺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8721" y="963671"/>
            <a:ext cx="8365485" cy="5103138"/>
          </a:xfrm>
        </p:spPr>
        <p:txBody>
          <a:bodyPr vert="horz" wrap="square" lIns="86402" tIns="43201" rIns="86402" bIns="43201" numCol="1" rtlCol="0" anchor="t" anchorCtr="0" compatLnSpc="1">
            <a:normAutofit fontScale="85000" lnSpcReduction="10000"/>
          </a:bodyPr>
          <a:lstStyle/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zh-CN" b="1" dirty="0">
                <a:solidFill>
                  <a:srgbClr val="006600"/>
                </a:solidFill>
                <a:latin typeface="Arial" panose="020B0604020202020204" pitchFamily="34" charset="0"/>
              </a:rPr>
              <a:t>短期可能的操作：历史技艺的训练</a:t>
            </a:r>
            <a:endParaRPr lang="zh-CN" altLang="zh-CN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None/>
              <a:defRPr/>
            </a:pP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956C1F"/>
                </a:solidFill>
                <a:latin typeface="Arial" panose="020B0604020202020204" pitchFamily="34" charset="0"/>
              </a:rPr>
              <a:t>1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）</a:t>
            </a:r>
            <a:r>
              <a:rPr lang="zh-CN" altLang="en-US" dirty="0">
                <a:solidFill>
                  <a:srgbClr val="956C1F"/>
                </a:solidFill>
                <a:latin typeface="Arial" panose="020B0604020202020204" pitchFamily="34" charset="0"/>
              </a:rPr>
              <a:t>学生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考场做题最好方法：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审题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无定法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（见招拆招）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、跟主走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（问啥答啥）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答题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有层次（结构分段）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讲梯度（展开演进）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内容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因是果（史论结合） 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短明快（简要直接）</a:t>
            </a:r>
            <a:endParaRPr lang="zh-CN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None/>
              <a:defRPr/>
            </a:pP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956C1F"/>
                </a:solidFill>
                <a:latin typeface="Arial" panose="020B0604020202020204" pitchFamily="34" charset="0"/>
              </a:rPr>
              <a:t>2</a:t>
            </a:r>
            <a:r>
              <a:rPr lang="zh-CN" altLang="zh-CN" dirty="0">
                <a:solidFill>
                  <a:srgbClr val="956C1F"/>
                </a:solidFill>
                <a:latin typeface="Arial" panose="020B0604020202020204" pitchFamily="34" charset="0"/>
              </a:rPr>
              <a:t>）明确不同材料的不同处理手法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en-US" dirty="0">
                <a:latin typeface="Arial" panose="020B0604020202020204" pitchFamily="34" charset="0"/>
              </a:rPr>
              <a:t>短</a:t>
            </a:r>
            <a:r>
              <a:rPr lang="zh-CN" altLang="zh-CN" dirty="0">
                <a:latin typeface="Arial" panose="020B0604020202020204" pitchFamily="34" charset="0"/>
              </a:rPr>
              <a:t>文、</a:t>
            </a:r>
            <a:r>
              <a:rPr lang="zh-CN" altLang="en-US" dirty="0">
                <a:latin typeface="Arial" panose="020B0604020202020204" pitchFamily="34" charset="0"/>
              </a:rPr>
              <a:t>结构</a:t>
            </a:r>
            <a:r>
              <a:rPr lang="zh-CN" altLang="zh-CN" dirty="0">
                <a:latin typeface="Arial" panose="020B0604020202020204" pitchFamily="34" charset="0"/>
              </a:rPr>
              <a:t>图、地图、图片、目录</a:t>
            </a:r>
            <a:r>
              <a:rPr lang="zh-CN" altLang="en-US" dirty="0">
                <a:latin typeface="Arial" panose="020B0604020202020204" pitchFamily="34" charset="0"/>
              </a:rPr>
              <a:t>、表格、公式</a:t>
            </a:r>
            <a:r>
              <a:rPr lang="zh-CN" altLang="en-US" dirty="0">
                <a:solidFill>
                  <a:srgbClr val="956C1F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956C1F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年表、表格、曲线、饼图、柱图、漫画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……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37806" indent="-337806" algn="just" eaLnBrk="0" fontAlgn="base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/>
            </a:pPr>
            <a:endParaRPr lang="zh-CN" altLang="en-US" dirty="0">
              <a:solidFill>
                <a:srgbClr val="956C1F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标注 4"/>
          <p:cNvSpPr/>
          <p:nvPr/>
        </p:nvSpPr>
        <p:spPr>
          <a:xfrm>
            <a:off x="5116726" y="4860531"/>
            <a:ext cx="3475316" cy="1478639"/>
          </a:xfrm>
          <a:prstGeom prst="wedgeRoundRectCallout">
            <a:avLst>
              <a:gd name="adj1" fmla="val -61872"/>
              <a:gd name="adj2" fmla="val -58688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不仅是</a:t>
            </a: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41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题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的要求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也是</a:t>
            </a: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40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题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开始使用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320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更是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选择题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难题所在</a:t>
            </a:r>
            <a:endParaRPr kumimoji="0" lang="zh-CN" altLang="en-US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" name="图片 5" descr="图片包含 户外, 树, 建筑物, 地面&#10;&#10;已生成极高可信度的说明">
            <a:hlinkClick r:id="rId2" action="ppaction://hlinksldjump"/>
            <a:extLst>
              <a:ext uri="{FF2B5EF4-FFF2-40B4-BE49-F238E27FC236}">
                <a16:creationId xmlns:a16="http://schemas.microsoft.com/office/drawing/2014/main" id="{38D15AA8-B117-4732-8ADB-C66AD9229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7" y="5296328"/>
            <a:ext cx="1578462" cy="11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989B6A4B-754F-4F95-86D6-5488F46AC5E9}"/>
              </a:ext>
            </a:extLst>
          </p:cNvPr>
          <p:cNvSpPr/>
          <p:nvPr/>
        </p:nvSpPr>
        <p:spPr>
          <a:xfrm>
            <a:off x="305969" y="1094134"/>
            <a:ext cx="7944548" cy="3217668"/>
          </a:xfrm>
          <a:prstGeom prst="wedgeRoundRectCallout">
            <a:avLst>
              <a:gd name="adj1" fmla="val -18177"/>
              <a:gd name="adj2" fmla="val 57321"/>
              <a:gd name="adj3" fmla="val 16667"/>
            </a:avLst>
          </a:prstGeom>
          <a:solidFill>
            <a:srgbClr val="00666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 高考新要求 </a:t>
            </a:r>
            <a:endParaRPr lang="en-US" altLang="zh-CN" sz="2800" b="1" dirty="0">
              <a:solidFill>
                <a:srgbClr val="FFFF00"/>
              </a:solidFill>
              <a:highlight>
                <a:srgbClr val="800000"/>
              </a:highlight>
            </a:endParaRP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“一体”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（为什么考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核心立场与评价体系）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</a:t>
            </a:r>
            <a:r>
              <a:rPr lang="zh-CN" altLang="zh-CN" sz="2800" b="1" dirty="0">
                <a:highlight>
                  <a:srgbClr val="000080"/>
                </a:highlight>
              </a:rPr>
              <a:t>立德树人</a:t>
            </a:r>
            <a:r>
              <a:rPr lang="zh-CN" altLang="zh-CN" sz="2800" b="1" dirty="0"/>
              <a:t>、</a:t>
            </a:r>
            <a:r>
              <a:rPr lang="zh-CN" altLang="zh-CN" sz="2800" b="1" dirty="0">
                <a:highlight>
                  <a:srgbClr val="000080"/>
                </a:highlight>
              </a:rPr>
              <a:t>服务选拔</a:t>
            </a:r>
            <a:r>
              <a:rPr lang="zh-CN" altLang="zh-CN" sz="2800" b="1" dirty="0"/>
              <a:t>、</a:t>
            </a:r>
            <a:r>
              <a:rPr lang="zh-CN" altLang="zh-CN" sz="2800" b="1" dirty="0">
                <a:highlight>
                  <a:srgbClr val="FF0000"/>
                </a:highlight>
              </a:rPr>
              <a:t>导向教学</a:t>
            </a:r>
            <a:r>
              <a:rPr lang="zh-CN" altLang="zh-CN" sz="2800" b="1" dirty="0"/>
              <a:t>”</a:t>
            </a: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“四层”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（考什么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考查目标）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“必备</a:t>
            </a:r>
            <a:r>
              <a:rPr lang="zh-CN" altLang="zh-CN" sz="2800" b="1" dirty="0">
                <a:highlight>
                  <a:srgbClr val="FF0000"/>
                </a:highlight>
              </a:rPr>
              <a:t>知识</a:t>
            </a:r>
            <a:r>
              <a:rPr lang="zh-CN" altLang="zh-CN" sz="2800" b="1" dirty="0"/>
              <a:t>、关键</a:t>
            </a:r>
            <a:r>
              <a:rPr lang="zh-CN" altLang="zh-CN" sz="2800" b="1" dirty="0">
                <a:highlight>
                  <a:srgbClr val="FF0000"/>
                </a:highlight>
              </a:rPr>
              <a:t>能力</a:t>
            </a:r>
            <a:r>
              <a:rPr lang="zh-CN" altLang="zh-CN" sz="2800" b="1" dirty="0"/>
              <a:t>、学科</a:t>
            </a:r>
            <a:r>
              <a:rPr lang="zh-CN" altLang="zh-CN" sz="2800" b="1" dirty="0">
                <a:highlight>
                  <a:srgbClr val="FF0000"/>
                </a:highlight>
              </a:rPr>
              <a:t>素养</a:t>
            </a:r>
            <a:r>
              <a:rPr lang="zh-CN" altLang="zh-CN" sz="2800" b="1" dirty="0"/>
              <a:t>、</a:t>
            </a:r>
            <a:r>
              <a:rPr lang="zh-CN" altLang="zh-CN" sz="2800" b="1" dirty="0">
                <a:highlight>
                  <a:srgbClr val="000080"/>
                </a:highlight>
              </a:rPr>
              <a:t>核心价值</a:t>
            </a:r>
            <a:r>
              <a:rPr lang="zh-CN" altLang="zh-CN" sz="2800" b="1" dirty="0"/>
              <a:t>”</a:t>
            </a:r>
          </a:p>
          <a:p>
            <a:r>
              <a:rPr lang="zh-CN" altLang="zh-CN" sz="2800" b="1" dirty="0">
                <a:solidFill>
                  <a:srgbClr val="FFFF00"/>
                </a:solidFill>
              </a:rPr>
              <a:t>“四翼”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（怎么考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考查要求）</a:t>
            </a:r>
            <a:r>
              <a:rPr lang="zh-CN" altLang="zh-CN" sz="2800" dirty="0"/>
              <a:t>：</a:t>
            </a:r>
            <a:endParaRPr lang="en-US" altLang="zh-CN" sz="2800" dirty="0"/>
          </a:p>
          <a:p>
            <a:r>
              <a:rPr lang="zh-CN" altLang="zh-CN" sz="2800" b="1" dirty="0"/>
              <a:t>“基础性、综合性、应用性、</a:t>
            </a:r>
            <a:r>
              <a:rPr lang="zh-CN" altLang="zh-CN" sz="2800" b="1" dirty="0">
                <a:highlight>
                  <a:srgbClr val="FF0000"/>
                </a:highlight>
              </a:rPr>
              <a:t>创新</a:t>
            </a:r>
            <a:r>
              <a:rPr lang="zh-CN" altLang="zh-CN" sz="2800" b="1" dirty="0"/>
              <a:t>性” </a:t>
            </a:r>
          </a:p>
        </p:txBody>
      </p:sp>
    </p:spTree>
    <p:extLst>
      <p:ext uri="{BB962C8B-B14F-4D97-AF65-F5344CB8AC3E}">
        <p14:creationId xmlns:p14="http://schemas.microsoft.com/office/powerpoint/2010/main" val="26777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7F53AF2-4B15-4F89-82AE-1DC5F873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16624"/>
              </p:ext>
            </p:extLst>
          </p:nvPr>
        </p:nvGraphicFramePr>
        <p:xfrm>
          <a:off x="188867" y="823037"/>
          <a:ext cx="8219324" cy="5227437"/>
        </p:xfrm>
        <a:graphic>
          <a:graphicData uri="http://schemas.openxmlformats.org/drawingml/2006/table">
            <a:tbl>
              <a:tblPr/>
              <a:tblGrid>
                <a:gridCol w="764671">
                  <a:extLst>
                    <a:ext uri="{9D8B030D-6E8A-4147-A177-3AD203B41FA5}">
                      <a16:colId xmlns:a16="http://schemas.microsoft.com/office/drawing/2014/main" val="1717557214"/>
                    </a:ext>
                  </a:extLst>
                </a:gridCol>
                <a:gridCol w="1042734">
                  <a:extLst>
                    <a:ext uri="{9D8B030D-6E8A-4147-A177-3AD203B41FA5}">
                      <a16:colId xmlns:a16="http://schemas.microsoft.com/office/drawing/2014/main" val="4107748323"/>
                    </a:ext>
                  </a:extLst>
                </a:gridCol>
                <a:gridCol w="764672">
                  <a:extLst>
                    <a:ext uri="{9D8B030D-6E8A-4147-A177-3AD203B41FA5}">
                      <a16:colId xmlns:a16="http://schemas.microsoft.com/office/drawing/2014/main" val="34765497"/>
                    </a:ext>
                  </a:extLst>
                </a:gridCol>
                <a:gridCol w="815847">
                  <a:extLst>
                    <a:ext uri="{9D8B030D-6E8A-4147-A177-3AD203B41FA5}">
                      <a16:colId xmlns:a16="http://schemas.microsoft.com/office/drawing/2014/main" val="810784251"/>
                    </a:ext>
                  </a:extLst>
                </a:gridCol>
                <a:gridCol w="732031">
                  <a:extLst>
                    <a:ext uri="{9D8B030D-6E8A-4147-A177-3AD203B41FA5}">
                      <a16:colId xmlns:a16="http://schemas.microsoft.com/office/drawing/2014/main" val="4015659482"/>
                    </a:ext>
                  </a:extLst>
                </a:gridCol>
                <a:gridCol w="717388">
                  <a:extLst>
                    <a:ext uri="{9D8B030D-6E8A-4147-A177-3AD203B41FA5}">
                      <a16:colId xmlns:a16="http://schemas.microsoft.com/office/drawing/2014/main" val="1867849847"/>
                    </a:ext>
                  </a:extLst>
                </a:gridCol>
                <a:gridCol w="717388">
                  <a:extLst>
                    <a:ext uri="{9D8B030D-6E8A-4147-A177-3AD203B41FA5}">
                      <a16:colId xmlns:a16="http://schemas.microsoft.com/office/drawing/2014/main" val="2070465897"/>
                    </a:ext>
                  </a:extLst>
                </a:gridCol>
                <a:gridCol w="790593">
                  <a:extLst>
                    <a:ext uri="{9D8B030D-6E8A-4147-A177-3AD203B41FA5}">
                      <a16:colId xmlns:a16="http://schemas.microsoft.com/office/drawing/2014/main" val="3716881830"/>
                    </a:ext>
                  </a:extLst>
                </a:gridCol>
                <a:gridCol w="937000">
                  <a:extLst>
                    <a:ext uri="{9D8B030D-6E8A-4147-A177-3AD203B41FA5}">
                      <a16:colId xmlns:a16="http://schemas.microsoft.com/office/drawing/2014/main" val="1094858231"/>
                    </a:ext>
                  </a:extLst>
                </a:gridCol>
                <a:gridCol w="937000">
                  <a:extLst>
                    <a:ext uri="{9D8B030D-6E8A-4147-A177-3AD203B41FA5}">
                      <a16:colId xmlns:a16="http://schemas.microsoft.com/office/drawing/2014/main" val="3095113107"/>
                    </a:ext>
                  </a:extLst>
                </a:gridCol>
              </a:tblGrid>
              <a:tr h="41277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年度</a:t>
                      </a:r>
                      <a:endParaRPr lang="zh-CN" alt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参考人数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选择题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主观题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平均分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最高分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优秀率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良好率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及格率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低分率</a:t>
                      </a:r>
                      <a:endParaRPr lang="zh-CN" alt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72736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altLang="zh-CN" sz="2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3789</a:t>
                      </a:r>
                      <a:endParaRPr lang="en-US" altLang="zh-CN" sz="32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31.81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33.85</a:t>
                      </a:r>
                      <a:endParaRPr lang="zh-CN" altLang="en-US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65.64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2018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年均分为阅卷样本统计</a:t>
                      </a:r>
                    </a:p>
                  </a:txBody>
                  <a:tcPr marL="4822" marR="4822" marT="4822" marB="0" anchor="ctr">
                    <a:lnL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9029"/>
                      </a:solidFill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/>
                </a:tc>
                <a:extLst>
                  <a:ext uri="{0D108BD9-81ED-4DB2-BD59-A6C34878D82A}">
                    <a16:rowId xmlns:a16="http://schemas.microsoft.com/office/drawing/2014/main" val="4092476479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altLang="zh-CN" sz="2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</a:t>
                      </a:r>
                      <a:endParaRPr lang="en-US" altLang="zh-CN" sz="32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23.39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34.28</a:t>
                      </a:r>
                      <a:endParaRPr lang="zh-CN" altLang="en-US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57.67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2017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ea typeface="微软雅黑"/>
                        </a:rPr>
                        <a:t>年均分为阅卷样本统计</a:t>
                      </a: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9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endParaRPr lang="en-US" altLang="zh-CN" sz="2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5400" marR="5400" marT="5400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13042"/>
                  </a:ext>
                </a:extLst>
              </a:tr>
              <a:tr h="481467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US" altLang="zh-CN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127429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21.44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等线" panose="02010600030101010101" pitchFamily="2" charset="-122"/>
                        </a:rPr>
                        <a:t>34.39</a:t>
                      </a:r>
                      <a:endParaRPr lang="zh-CN" altLang="en-US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55.83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98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0.12%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3.26%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40.76%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55.86%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95947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2015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127757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26.93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23.74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50.67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89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0.43%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24.89%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74.67%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2153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2014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138366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20.49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22.48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42.94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87.5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0.03%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9.39%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90.58%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62538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147629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20.69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22.75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43.43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86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0.01%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6.81%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93.18%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76957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2012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143618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22.09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25.11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47.20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0.02%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12.75%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87.23%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1584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2011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153013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22.57</a:t>
                      </a:r>
                      <a:endParaRPr lang="en-US" altLang="zh-CN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25.92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48.66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89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0.09%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16.83%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83.08%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83576"/>
                  </a:ext>
                </a:extLst>
              </a:tr>
              <a:tr h="5617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2010</a:t>
                      </a:r>
                      <a:endParaRPr lang="en-US" altLang="zh-CN" sz="2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170919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26.07</a:t>
                      </a:r>
                      <a:endParaRPr lang="en-US" altLang="zh-CN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24.66</a:t>
                      </a:r>
                      <a:endParaRPr lang="en-US" altLang="zh-CN" sz="2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50.73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4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89.5</a:t>
                      </a:r>
                      <a:endParaRPr lang="en-US" altLang="zh-CN" sz="2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0.00%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0.23%</a:t>
                      </a:r>
                      <a:endParaRPr lang="en-US" altLang="zh-CN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25.50%</a:t>
                      </a:r>
                      <a:endParaRPr lang="en-US" altLang="zh-CN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74.28%</a:t>
                      </a:r>
                      <a:endParaRPr lang="en-US" altLang="zh-CN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822" marR="4822" marT="4822" marB="0" anchor="ctr">
                    <a:lnL w="12700" cmpd="sng">
                      <a:solidFill>
                        <a:srgbClr val="C79029"/>
                      </a:solidFill>
                    </a:lnL>
                    <a:lnR w="12700" cmpd="sng">
                      <a:solidFill>
                        <a:srgbClr val="C79029"/>
                      </a:solidFill>
                    </a:lnR>
                    <a:lnT w="12700" cmpd="sng">
                      <a:solidFill>
                        <a:srgbClr val="C79029"/>
                      </a:solidFill>
                    </a:lnT>
                    <a:lnB w="12700" cmpd="sng">
                      <a:solidFill>
                        <a:srgbClr val="C7902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36121"/>
                  </a:ext>
                </a:extLst>
              </a:tr>
            </a:tbl>
          </a:graphicData>
        </a:graphic>
      </p:graphicFrame>
      <p:sp>
        <p:nvSpPr>
          <p:cNvPr id="4" name="标题 2">
            <a:extLst>
              <a:ext uri="{FF2B5EF4-FFF2-40B4-BE49-F238E27FC236}">
                <a16:creationId xmlns:a16="http://schemas.microsoft.com/office/drawing/2014/main" id="{7DC7BCEB-B8CC-486A-82F3-8850644ECD13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建议二：选择全对，占领制高点</a:t>
            </a:r>
          </a:p>
        </p:txBody>
      </p:sp>
    </p:spTree>
    <p:extLst>
      <p:ext uri="{BB962C8B-B14F-4D97-AF65-F5344CB8AC3E}">
        <p14:creationId xmlns:p14="http://schemas.microsoft.com/office/powerpoint/2010/main" val="200369056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67" y="874467"/>
            <a:ext cx="8246599" cy="5265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A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一道试题的组成（</a:t>
            </a:r>
            <a:r>
              <a:rPr lang="zh-CN" altLang="en-US" sz="3200" b="1" u="sng" dirty="0">
                <a:solidFill>
                  <a:srgbClr val="FF0000"/>
                </a:solidFill>
              </a:rPr>
              <a:t>解题</a:t>
            </a:r>
            <a:r>
              <a:rPr lang="zh-CN" altLang="zh-CN" sz="3200" b="1" u="sng" dirty="0">
                <a:solidFill>
                  <a:srgbClr val="FF0000"/>
                </a:solidFill>
              </a:rPr>
              <a:t>入门）</a:t>
            </a:r>
            <a:endParaRPr lang="en-US" altLang="zh-CN" sz="32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B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一套试题的组成与变化（复习指南）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C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难题和错题的反思归纳（满分捷径）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建议二：选择全对，占领制高点</a:t>
            </a:r>
          </a:p>
        </p:txBody>
      </p:sp>
    </p:spTree>
    <p:extLst>
      <p:ext uri="{BB962C8B-B14F-4D97-AF65-F5344CB8AC3E}">
        <p14:creationId xmlns:p14="http://schemas.microsoft.com/office/powerpoint/2010/main" val="94754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67" y="874467"/>
            <a:ext cx="8246599" cy="5265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A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一道试题的组成（</a:t>
            </a:r>
            <a:r>
              <a:rPr lang="zh-CN" altLang="en-US" sz="3200" b="1" u="sng" dirty="0">
                <a:solidFill>
                  <a:srgbClr val="FF0000"/>
                </a:solidFill>
              </a:rPr>
              <a:t>解题</a:t>
            </a:r>
            <a:r>
              <a:rPr lang="zh-CN" altLang="zh-CN" sz="3200" b="1" u="sng" dirty="0">
                <a:solidFill>
                  <a:srgbClr val="FF0000"/>
                </a:solidFill>
              </a:rPr>
              <a:t>入门）</a:t>
            </a:r>
            <a:endParaRPr lang="en-US" altLang="zh-CN" sz="32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B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一套试题的组成与变化（复习指南）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b="1" u="sng" dirty="0"/>
              <a:t>认识</a:t>
            </a:r>
            <a:r>
              <a:rPr lang="en-US" altLang="zh-CN" sz="3200" b="1" u="sng" dirty="0"/>
              <a:t>C</a:t>
            </a:r>
            <a:r>
              <a:rPr lang="zh-CN" altLang="zh-CN" sz="3200" b="1" u="sng" dirty="0"/>
              <a:t>：</a:t>
            </a:r>
            <a:endParaRPr lang="en-US" altLang="zh-CN" sz="3200" b="1" u="sng" dirty="0"/>
          </a:p>
          <a:p>
            <a:pPr>
              <a:lnSpc>
                <a:spcPct val="150000"/>
              </a:lnSpc>
            </a:pPr>
            <a:r>
              <a:rPr lang="zh-CN" altLang="zh-CN" sz="3200" b="1" u="sng" dirty="0">
                <a:solidFill>
                  <a:srgbClr val="FF0000"/>
                </a:solidFill>
              </a:rPr>
              <a:t>难题和错题的反思归纳（满分捷径）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建议二：选择全对，占领制高点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D0BC458B-E954-4418-B111-B1ABBCCB3DA0}"/>
              </a:ext>
            </a:extLst>
          </p:cNvPr>
          <p:cNvSpPr/>
          <p:nvPr/>
        </p:nvSpPr>
        <p:spPr>
          <a:xfrm>
            <a:off x="2042830" y="1333726"/>
            <a:ext cx="6392636" cy="3812722"/>
          </a:xfrm>
          <a:prstGeom prst="wedgeRoundRectCallout">
            <a:avLst>
              <a:gd name="adj1" fmla="val -58509"/>
              <a:gd name="adj2" fmla="val -7950"/>
              <a:gd name="adj3" fmla="val 16667"/>
            </a:avLst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复习要诀：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、时空定位下的概念范畴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、历史脉络的发展程度和变化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、历史事物的合纵连横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大事年表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大事年表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大事年表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11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2D700-09DE-458A-B1D9-6625910C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69" y="62830"/>
            <a:ext cx="7778187" cy="66151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zh-CN" sz="3200" dirty="0"/>
              <a:t>年新课标全国Ⅰ卷赏析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6164F8-4875-43CC-A1CA-01B3049D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68" y="996163"/>
            <a:ext cx="7901787" cy="5102150"/>
          </a:xfrm>
        </p:spPr>
        <p:txBody>
          <a:bodyPr/>
          <a:lstStyle/>
          <a:p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认识</a:t>
            </a:r>
            <a:r>
              <a:rPr lang="en-US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：一道试题的组成（</a:t>
            </a:r>
            <a:r>
              <a:rPr lang="zh-CN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解题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入门）</a:t>
            </a:r>
            <a:endParaRPr lang="zh-CN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zh-CN" sz="2268" dirty="0"/>
              <a:t>（一道试题包含几部分？每个部分有什么特点？）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26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．北宋前中期，在今四川井研县一带山谷中，密布着成百上千个采用新制盐技术的竹筒井，井主所雇工匠大多来自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他州别县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，以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佣身赁力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为生，受雇期间，若对工作条件或待遇不满意，辄另谋高就。这反映出当时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．民营手工业得到发展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．手工业者社会地位高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．雇佣劳动已经普及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．盐业专卖制度已经解体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9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6164F8-4875-43CC-A1CA-01B3049D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1" y="1061019"/>
            <a:ext cx="7901787" cy="5102150"/>
          </a:xfrm>
        </p:spPr>
        <p:txBody>
          <a:bodyPr/>
          <a:lstStyle/>
          <a:p>
            <a:pPr lvl="0"/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认识</a:t>
            </a:r>
            <a:r>
              <a:rPr lang="en-US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：一道试题的组成（</a:t>
            </a:r>
            <a:r>
              <a:rPr lang="zh-CN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解题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入门）</a:t>
            </a:r>
            <a:endParaRPr lang="zh-CN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26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北宋前中期，在今四川井研县一带山谷中，密布着成百上千个采用新制盐技术的竹筒井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，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井主所雇工匠大多来自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“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他州别县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”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，以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“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佣身赁力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”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为生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，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受雇期间，若对工作条件或待遇不满意，辄另谋高就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。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这反映出当时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民营手工业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得到发展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手工业者社会地位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高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雇佣劳动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已经普及</a:t>
            </a:r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盐业专卖制度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  <a:highlight>
                  <a:srgbClr val="FF00FF"/>
                </a:highlight>
              </a:rPr>
              <a:t>已经解体</a:t>
            </a: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59525D5-6B08-4F56-A22C-2421C237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8" y="70531"/>
            <a:ext cx="7778750" cy="66198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zh-CN" sz="3200" dirty="0"/>
              <a:t>年新课标全国Ⅰ卷赏析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753" y="1335270"/>
            <a:ext cx="8207216" cy="1079897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402" dirty="0" err="1">
                <a:solidFill>
                  <a:schemeClr val="accent5">
                    <a:lumMod val="50000"/>
                  </a:schemeClr>
                </a:solidFill>
              </a:rPr>
              <a:t>博</a:t>
            </a:r>
            <a:r>
              <a:rPr sz="3402" dirty="0" err="1">
                <a:solidFill>
                  <a:srgbClr val="FF0000"/>
                </a:solidFill>
              </a:rPr>
              <a:t>学</a:t>
            </a:r>
            <a:r>
              <a:rPr sz="3402" dirty="0" err="1">
                <a:solidFill>
                  <a:schemeClr val="accent5">
                    <a:lumMod val="50000"/>
                  </a:schemeClr>
                </a:solidFill>
              </a:rPr>
              <a:t>之，审</a:t>
            </a:r>
            <a:r>
              <a:rPr sz="3402" dirty="0" err="1">
                <a:solidFill>
                  <a:srgbClr val="FF0000"/>
                </a:solidFill>
              </a:rPr>
              <a:t>问</a:t>
            </a:r>
            <a:r>
              <a:rPr sz="3402" dirty="0" err="1">
                <a:solidFill>
                  <a:schemeClr val="accent5">
                    <a:lumMod val="50000"/>
                  </a:schemeClr>
                </a:solidFill>
              </a:rPr>
              <a:t>之，慎</a:t>
            </a:r>
            <a:r>
              <a:rPr sz="3402" dirty="0" err="1">
                <a:solidFill>
                  <a:srgbClr val="FF0000"/>
                </a:solidFill>
              </a:rPr>
              <a:t>思</a:t>
            </a:r>
            <a:r>
              <a:rPr sz="3402" dirty="0" err="1">
                <a:solidFill>
                  <a:schemeClr val="accent5">
                    <a:lumMod val="50000"/>
                  </a:schemeClr>
                </a:solidFill>
              </a:rPr>
              <a:t>之，明</a:t>
            </a:r>
            <a:r>
              <a:rPr sz="3402" dirty="0" err="1">
                <a:solidFill>
                  <a:srgbClr val="FF0000"/>
                </a:solidFill>
              </a:rPr>
              <a:t>辨</a:t>
            </a:r>
            <a:r>
              <a:rPr sz="3402" dirty="0" err="1">
                <a:solidFill>
                  <a:schemeClr val="accent5">
                    <a:lumMod val="50000"/>
                  </a:schemeClr>
                </a:solidFill>
              </a:rPr>
              <a:t>之</a:t>
            </a:r>
            <a:br>
              <a:rPr lang="en-US" sz="3402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402" dirty="0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  <a:r>
              <a:rPr lang="en-US" altLang="zh-CN" sz="3402" dirty="0">
                <a:solidFill>
                  <a:schemeClr val="accent5">
                    <a:lumMod val="50000"/>
                  </a:schemeClr>
                </a:solidFill>
              </a:rPr>
              <a:t>——《</a:t>
            </a:r>
            <a:r>
              <a:rPr lang="zh-CN" altLang="en-US" sz="3402" dirty="0">
                <a:solidFill>
                  <a:schemeClr val="accent5">
                    <a:lumMod val="50000"/>
                  </a:schemeClr>
                </a:solidFill>
              </a:rPr>
              <a:t>礼记</a:t>
            </a:r>
            <a:r>
              <a:rPr lang="en-US" altLang="zh-CN" sz="3402" dirty="0">
                <a:solidFill>
                  <a:schemeClr val="accent5">
                    <a:lumMod val="50000"/>
                  </a:schemeClr>
                </a:solidFill>
              </a:rPr>
              <a:t>·</a:t>
            </a:r>
            <a:r>
              <a:rPr lang="zh-CN" altLang="en-US" sz="3402" dirty="0">
                <a:solidFill>
                  <a:schemeClr val="accent5">
                    <a:lumMod val="50000"/>
                  </a:schemeClr>
                </a:solidFill>
              </a:rPr>
              <a:t>中庸</a:t>
            </a:r>
            <a:r>
              <a:rPr lang="en-US" altLang="zh-CN" sz="3402" dirty="0">
                <a:solidFill>
                  <a:schemeClr val="accent5">
                    <a:lumMod val="50000"/>
                  </a:schemeClr>
                </a:solidFill>
              </a:rPr>
              <a:t>》</a:t>
            </a:r>
            <a:endParaRPr sz="3402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http://www.wyol.com.cn/uploadfile/2015/0901/20150901034921304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FF1"/>
              </a:clrFrom>
              <a:clrTo>
                <a:srgbClr val="EE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83" y="960798"/>
            <a:ext cx="1280577" cy="7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8590" y="2559762"/>
            <a:ext cx="7005831" cy="3500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04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DE7B4E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完整地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架构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材料主旨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3024" b="1" i="0" u="none" strike="noStrike" kern="1200" cap="none" spc="0" normalizeH="0" baseline="0" noProof="0" dirty="0">
              <a:ln>
                <a:noFill/>
              </a:ln>
              <a:solidFill>
                <a:srgbClr val="84ADE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DE7B4E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考究地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审查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主语指向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3024" b="1" i="0" u="none" strike="noStrike" kern="1200" cap="none" spc="0" normalizeH="0" baseline="0" noProof="0" dirty="0">
              <a:ln>
                <a:noFill/>
              </a:ln>
              <a:solidFill>
                <a:srgbClr val="84ADE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慎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DE7B4E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明确地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概念范畴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3024" b="1" i="0" u="none" strike="noStrike" kern="1200" cap="none" spc="0" normalizeH="0" baseline="0" noProof="0" dirty="0">
              <a:ln>
                <a:noFill/>
              </a:ln>
              <a:solidFill>
                <a:srgbClr val="84ADE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辨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之：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DE7B4E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清晰地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明白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表达尺度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3024" b="1" i="0" u="none" strike="noStrike" kern="1200" cap="none" spc="0" normalizeH="0" baseline="0" noProof="0" dirty="0">
              <a:ln>
                <a:noFill/>
              </a:ln>
              <a:solidFill>
                <a:srgbClr val="84ADE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</a:t>
            </a:r>
            <a:r>
              <a:rPr kumimoji="0" lang="zh-CN" altLang="en-US" sz="3024" b="1" i="0" u="none" strike="noStrike" kern="1200" cap="none" spc="0" normalizeH="0" baseline="0" noProof="0" dirty="0">
                <a:ln>
                  <a:noFill/>
                </a:ln>
                <a:solidFill>
                  <a:srgbClr val="84ADE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之：一心一意，专注地坚持下去</a:t>
            </a:r>
            <a:endParaRPr kumimoji="0" lang="zh-CN" altLang="en-US" sz="3024" b="1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3751" y="46895"/>
            <a:ext cx="7776758" cy="661436"/>
          </a:xfrm>
          <a:prstGeom prst="rect">
            <a:avLst/>
          </a:prstGeom>
        </p:spPr>
        <p:txBody>
          <a:bodyPr vert="horz" lIns="86392" tIns="43195" rIns="86392" bIns="43195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204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8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选择题解题方法</a:t>
            </a:r>
          </a:p>
        </p:txBody>
      </p:sp>
      <p:sp>
        <p:nvSpPr>
          <p:cNvPr id="8" name="圆角矩形标注 19"/>
          <p:cNvSpPr/>
          <p:nvPr/>
        </p:nvSpPr>
        <p:spPr>
          <a:xfrm>
            <a:off x="6954066" y="2522878"/>
            <a:ext cx="1540354" cy="862417"/>
          </a:xfrm>
          <a:prstGeom prst="wedgeRoundRectCallout">
            <a:avLst>
              <a:gd name="adj1" fmla="val -67523"/>
              <a:gd name="adj2" fmla="val -7711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AE600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题干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内容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幼圆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20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秒及后</a:t>
            </a:r>
          </a:p>
        </p:txBody>
      </p:sp>
      <p:sp>
        <p:nvSpPr>
          <p:cNvPr id="9" name="圆角矩形标注 20"/>
          <p:cNvSpPr/>
          <p:nvPr/>
        </p:nvSpPr>
        <p:spPr>
          <a:xfrm>
            <a:off x="6954066" y="3451701"/>
            <a:ext cx="1540354" cy="862417"/>
          </a:xfrm>
          <a:prstGeom prst="wedgeRoundRectCallout">
            <a:avLst>
              <a:gd name="adj1" fmla="val -66989"/>
              <a:gd name="adj2" fmla="val -23930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AE600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题干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设问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幼圆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30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秒及后</a:t>
            </a:r>
          </a:p>
        </p:txBody>
      </p:sp>
      <p:sp>
        <p:nvSpPr>
          <p:cNvPr id="10" name="圆角矩形标注 21"/>
          <p:cNvSpPr/>
          <p:nvPr/>
        </p:nvSpPr>
        <p:spPr>
          <a:xfrm>
            <a:off x="6954066" y="4362525"/>
            <a:ext cx="1540354" cy="862417"/>
          </a:xfrm>
          <a:prstGeom prst="wedgeRoundRectCallout">
            <a:avLst>
              <a:gd name="adj1" fmla="val -68591"/>
              <a:gd name="adj2" fmla="val -3537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7902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选项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用词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幼圆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全主兼顾</a:t>
            </a:r>
          </a:p>
        </p:txBody>
      </p:sp>
      <p:sp>
        <p:nvSpPr>
          <p:cNvPr id="11" name="圆角矩形标注 22"/>
          <p:cNvSpPr/>
          <p:nvPr/>
        </p:nvSpPr>
        <p:spPr>
          <a:xfrm>
            <a:off x="6954066" y="5268988"/>
            <a:ext cx="1540354" cy="862417"/>
          </a:xfrm>
          <a:prstGeom prst="wedgeRoundRectCallout">
            <a:avLst>
              <a:gd name="adj1" fmla="val -69660"/>
              <a:gd name="adj2" fmla="val -6590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7902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选项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表达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幼圆"/>
              <a:cs typeface="+mn-cs"/>
            </a:endParaRPr>
          </a:p>
          <a:p>
            <a:pPr marL="0" marR="0" lvl="0" indent="0" algn="l" defTabSz="9142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幼圆"/>
                <a:cs typeface="+mn-cs"/>
              </a:rPr>
              <a:t>全主兼顾</a:t>
            </a:r>
          </a:p>
        </p:txBody>
      </p:sp>
    </p:spTree>
    <p:extLst>
      <p:ext uri="{BB962C8B-B14F-4D97-AF65-F5344CB8AC3E}">
        <p14:creationId xmlns:p14="http://schemas.microsoft.com/office/powerpoint/2010/main" val="11011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623C68B2-4E19-4ECC-81FD-0D43870DEA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5276" y="945025"/>
            <a:ext cx="7695208" cy="499513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zh-CN" altLang="en-US" sz="51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背式</a:t>
            </a:r>
            <a:r>
              <a:rPr lang="zh-CN" altLang="en-US" sz="5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教育</a:t>
            </a:r>
            <a:endParaRPr lang="en-US" altLang="zh-CN" sz="51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zh-CN" altLang="en-US" sz="3402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我沉迷于死记硬背吗？</a:t>
            </a:r>
            <a:endParaRPr lang="en-US" altLang="zh-CN" sz="3402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对教材的顶礼膜拜（人教社）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对高考考纲的作茧自缚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背书、背题、背过去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en-US" altLang="zh-CN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自我安慰：我曾经耕耘过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eaLnBrk="1" hangingPunct="1">
              <a:lnSpc>
                <a:spcPct val="100000"/>
              </a:lnSpc>
              <a:buFont typeface="Arial" charset="0"/>
              <a:buChar char="▐"/>
              <a:defRPr/>
            </a:pPr>
            <a:r>
              <a:rPr lang="en-US" altLang="zh-CN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猛烈批判：应试教育害人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739C30-C7E6-449C-808C-F203B958A61F}"/>
              </a:ext>
            </a:extLst>
          </p:cNvPr>
          <p:cNvSpPr/>
          <p:nvPr/>
        </p:nvSpPr>
        <p:spPr>
          <a:xfrm>
            <a:off x="2517333" y="302351"/>
            <a:ext cx="121396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CN" alt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9BC8DF-37D5-4158-A3D7-C29AFCC837C2}"/>
              </a:ext>
            </a:extLst>
          </p:cNvPr>
          <p:cNvSpPr/>
          <p:nvPr/>
        </p:nvSpPr>
        <p:spPr>
          <a:xfrm>
            <a:off x="3449455" y="945025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11DD4E0F-5F36-431C-8A80-5CE4227F9D6B}"/>
              </a:ext>
            </a:extLst>
          </p:cNvPr>
          <p:cNvSpPr txBox="1">
            <a:spLocks/>
          </p:cNvSpPr>
          <p:nvPr/>
        </p:nvSpPr>
        <p:spPr bwMode="auto">
          <a:xfrm>
            <a:off x="148045" y="75571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问题：效率在哪里？</a:t>
            </a:r>
          </a:p>
        </p:txBody>
      </p:sp>
    </p:spTree>
    <p:extLst>
      <p:ext uri="{BB962C8B-B14F-4D97-AF65-F5344CB8AC3E}">
        <p14:creationId xmlns:p14="http://schemas.microsoft.com/office/powerpoint/2010/main" val="258336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7611-6591-4729-A633-B03D9226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2018</a:t>
            </a:r>
            <a:r>
              <a:rPr lang="zh-CN" altLang="zh-CN" sz="3200" dirty="0"/>
              <a:t>年新课标全国Ⅰ卷赏析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5A715-BB10-40FC-8843-AF4EEEBF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认识</a:t>
            </a:r>
            <a:r>
              <a:rPr lang="en-US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：一套试题的组成与变化（复习指南）</a:t>
            </a:r>
            <a:endParaRPr lang="zh-CN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zh-CN" sz="2268" dirty="0"/>
              <a:t>（一套试题组成展现出了哪些原则，建议至少找出两点）</a:t>
            </a:r>
          </a:p>
          <a:p>
            <a:r>
              <a:rPr lang="en-US" altLang="zh-CN" sz="2268" b="1" dirty="0">
                <a:solidFill>
                  <a:srgbClr val="FF0000"/>
                </a:solidFill>
              </a:rPr>
              <a:t>1</a:t>
            </a:r>
            <a:r>
              <a:rPr lang="zh-CN" altLang="en-US" sz="2268" b="1" dirty="0">
                <a:solidFill>
                  <a:srgbClr val="FF0000"/>
                </a:solidFill>
              </a:rPr>
              <a:t>、传统的一贯延续</a:t>
            </a:r>
            <a:endParaRPr lang="en-US" altLang="zh-CN" sz="2268" b="1" dirty="0">
              <a:solidFill>
                <a:srgbClr val="FF0000"/>
              </a:solidFill>
            </a:endParaRPr>
          </a:p>
          <a:p>
            <a:r>
              <a:rPr lang="zh-CN" altLang="en-US" sz="2268" b="1" dirty="0">
                <a:solidFill>
                  <a:schemeClr val="tx1"/>
                </a:solidFill>
              </a:rPr>
              <a:t>内容和答案分布、形式特征、难题风格、历史追问</a:t>
            </a:r>
            <a:endParaRPr lang="en-US" altLang="zh-CN" sz="2268" b="1" dirty="0">
              <a:solidFill>
                <a:schemeClr val="tx1"/>
              </a:solidFill>
            </a:endParaRPr>
          </a:p>
          <a:p>
            <a:r>
              <a:rPr lang="en-US" altLang="zh-CN" sz="2268" b="1" dirty="0">
                <a:solidFill>
                  <a:srgbClr val="FF0000"/>
                </a:solidFill>
              </a:rPr>
              <a:t>2</a:t>
            </a:r>
            <a:r>
              <a:rPr lang="zh-CN" altLang="en-US" sz="2268" b="1" dirty="0">
                <a:solidFill>
                  <a:srgbClr val="FF0000"/>
                </a:solidFill>
              </a:rPr>
              <a:t>、今年新变化：选择题平均分暴涨</a:t>
            </a:r>
            <a:endParaRPr lang="en-US" altLang="zh-CN" sz="2268" b="1" dirty="0">
              <a:solidFill>
                <a:srgbClr val="FF0000"/>
              </a:solidFill>
            </a:endParaRPr>
          </a:p>
          <a:p>
            <a:r>
              <a:rPr lang="zh-CN" altLang="en-US" sz="2268" b="1" dirty="0">
                <a:solidFill>
                  <a:schemeClr val="tx1"/>
                </a:solidFill>
              </a:rPr>
              <a:t>明显增加</a:t>
            </a:r>
            <a:r>
              <a:rPr lang="en-US" altLang="zh-CN" sz="2268" b="1" dirty="0">
                <a:solidFill>
                  <a:schemeClr val="tx1"/>
                </a:solidFill>
              </a:rPr>
              <a:t>+</a:t>
            </a:r>
            <a:r>
              <a:rPr lang="zh-CN" altLang="en-US" sz="2268" b="1" dirty="0">
                <a:solidFill>
                  <a:schemeClr val="tx1"/>
                </a:solidFill>
              </a:rPr>
              <a:t>：题干长度增加，但多为对材料本身理解</a:t>
            </a:r>
            <a:endParaRPr lang="en-US" altLang="zh-CN" sz="2268" b="1" dirty="0">
              <a:solidFill>
                <a:schemeClr val="tx1"/>
              </a:solidFill>
            </a:endParaRPr>
          </a:p>
          <a:p>
            <a:r>
              <a:rPr lang="zh-CN" altLang="en-US" sz="2268" b="1" dirty="0">
                <a:solidFill>
                  <a:schemeClr val="tx1"/>
                </a:solidFill>
              </a:rPr>
              <a:t>刀锋入鞘</a:t>
            </a:r>
            <a:r>
              <a:rPr lang="en-US" altLang="zh-CN" sz="2268" b="1" dirty="0">
                <a:solidFill>
                  <a:schemeClr val="tx1"/>
                </a:solidFill>
              </a:rPr>
              <a:t>-</a:t>
            </a:r>
            <a:r>
              <a:rPr lang="zh-CN" altLang="en-US" sz="2268" b="1" dirty="0">
                <a:solidFill>
                  <a:schemeClr val="tx1"/>
                </a:solidFill>
              </a:rPr>
              <a:t>：</a:t>
            </a:r>
            <a:r>
              <a:rPr lang="zh-CN" altLang="en-US" sz="2268" b="1" u="sng" dirty="0">
                <a:solidFill>
                  <a:schemeClr val="tx1"/>
                </a:solidFill>
              </a:rPr>
              <a:t>变化题、坑生题，因果彼此题</a:t>
            </a:r>
            <a:r>
              <a:rPr lang="zh-CN" altLang="en-US" sz="2268" b="1" dirty="0">
                <a:solidFill>
                  <a:schemeClr val="tx1"/>
                </a:solidFill>
              </a:rPr>
              <a:t>，均题量减少，且组合绞杀少</a:t>
            </a:r>
            <a:endParaRPr lang="en-US" altLang="zh-CN" sz="2268" b="1" dirty="0">
              <a:solidFill>
                <a:schemeClr val="tx1"/>
              </a:solidFill>
            </a:endParaRPr>
          </a:p>
          <a:p>
            <a:endParaRPr lang="zh-CN" altLang="en-US" sz="2268" b="1" dirty="0"/>
          </a:p>
        </p:txBody>
      </p:sp>
    </p:spTree>
    <p:extLst>
      <p:ext uri="{BB962C8B-B14F-4D97-AF65-F5344CB8AC3E}">
        <p14:creationId xmlns:p14="http://schemas.microsoft.com/office/powerpoint/2010/main" val="20554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EA2FA-EBA0-4692-BFC6-F1A1E162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74079B-92A3-4DC8-AD6F-03181C5A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一、选择题：每小题</a:t>
            </a:r>
            <a:r>
              <a:rPr lang="en-US" altLang="zh-CN" dirty="0"/>
              <a:t>4</a:t>
            </a:r>
            <a:r>
              <a:rPr lang="zh-CN" altLang="en-US" dirty="0"/>
              <a:t>分，共</a:t>
            </a:r>
            <a:r>
              <a:rPr lang="en-US" altLang="zh-CN" dirty="0"/>
              <a:t>140</a:t>
            </a:r>
            <a:r>
              <a:rPr lang="zh-CN" altLang="en-US" dirty="0"/>
              <a:t>分。</a:t>
            </a:r>
          </a:p>
          <a:p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C		25</a:t>
            </a:r>
            <a:r>
              <a:rPr lang="zh-CN" altLang="en-US" b="1" dirty="0"/>
              <a:t>．</a:t>
            </a:r>
            <a:r>
              <a:rPr lang="en-US" altLang="zh-CN" b="1" dirty="0"/>
              <a:t>D		26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00B050"/>
                </a:solidFill>
              </a:rPr>
              <a:t>A</a:t>
            </a:r>
            <a:r>
              <a:rPr lang="en-US" altLang="zh-CN" b="1" dirty="0"/>
              <a:t>		27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en-US" altLang="zh-CN" b="1" dirty="0"/>
              <a:t>		</a:t>
            </a:r>
          </a:p>
          <a:p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C		29</a:t>
            </a:r>
            <a:r>
              <a:rPr lang="zh-CN" altLang="en-US" b="1" dirty="0"/>
              <a:t>．</a:t>
            </a:r>
            <a:r>
              <a:rPr lang="en-US" altLang="zh-CN" b="1" dirty="0"/>
              <a:t>C		30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00B050"/>
                </a:solidFill>
              </a:rPr>
              <a:t>A</a:t>
            </a:r>
            <a:r>
              <a:rPr lang="en-US" altLang="zh-CN" b="1" dirty="0"/>
              <a:t>		31</a:t>
            </a:r>
            <a:r>
              <a:rPr lang="zh-CN" altLang="en-US" b="1" dirty="0"/>
              <a:t>．</a:t>
            </a:r>
            <a:r>
              <a:rPr lang="en-US" altLang="zh-CN" b="1" dirty="0"/>
              <a:t>D		</a:t>
            </a:r>
          </a:p>
          <a:p>
            <a:r>
              <a:rPr lang="en-US" altLang="zh-CN" b="1" dirty="0"/>
              <a:t>32</a:t>
            </a:r>
            <a:r>
              <a:rPr lang="zh-CN" altLang="en-US" b="1" dirty="0"/>
              <a:t>．</a:t>
            </a:r>
            <a:r>
              <a:rPr lang="en-US" altLang="zh-CN" b="1" dirty="0"/>
              <a:t>D		33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00B050"/>
                </a:solidFill>
              </a:rPr>
              <a:t>A</a:t>
            </a:r>
            <a:r>
              <a:rPr lang="en-US" altLang="zh-CN" b="1" dirty="0"/>
              <a:t>		34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en-US" altLang="zh-CN" b="1" dirty="0"/>
              <a:t>		35</a:t>
            </a:r>
            <a:r>
              <a:rPr lang="zh-CN" altLang="en-US" b="1" dirty="0"/>
              <a:t>．</a:t>
            </a:r>
            <a:r>
              <a:rPr lang="en-US" altLang="zh-CN" b="1" dirty="0">
                <a:solidFill>
                  <a:srgbClr val="00B050"/>
                </a:solidFill>
              </a:rPr>
              <a:t>A</a:t>
            </a:r>
            <a:r>
              <a:rPr lang="en-US" altLang="zh-CN" b="1" dirty="0"/>
              <a:t>	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37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63101FB-F74F-4065-8E48-230B2A69B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61043"/>
              </p:ext>
            </p:extLst>
          </p:nvPr>
        </p:nvGraphicFramePr>
        <p:xfrm>
          <a:off x="243147" y="864480"/>
          <a:ext cx="8154467" cy="5215108"/>
        </p:xfrm>
        <a:graphic>
          <a:graphicData uri="http://schemas.openxmlformats.org/drawingml/2006/table">
            <a:tbl>
              <a:tblPr/>
              <a:tblGrid>
                <a:gridCol w="544051">
                  <a:extLst>
                    <a:ext uri="{9D8B030D-6E8A-4147-A177-3AD203B41FA5}">
                      <a16:colId xmlns:a16="http://schemas.microsoft.com/office/drawing/2014/main" val="2489374346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3444340978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1091605782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2924685059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1721438906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4019906682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6438202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43958211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726163232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534812864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3320730395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1362681961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1965330897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4290042875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3357192455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1968177770"/>
                    </a:ext>
                  </a:extLst>
                </a:gridCol>
                <a:gridCol w="475651">
                  <a:extLst>
                    <a:ext uri="{9D8B030D-6E8A-4147-A177-3AD203B41FA5}">
                      <a16:colId xmlns:a16="http://schemas.microsoft.com/office/drawing/2014/main" val="2114410568"/>
                    </a:ext>
                  </a:extLst>
                </a:gridCol>
              </a:tblGrid>
              <a:tr h="364342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分类</a:t>
                      </a:r>
                      <a:endParaRPr lang="zh-CN" altLang="en-US" sz="17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7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新课标考试历史选择题答案（全国</a:t>
                      </a:r>
                      <a:r>
                        <a:rPr lang="en-US" altLang="zh-CN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altLang="en-US" sz="17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卷）</a:t>
                      </a:r>
                      <a:endParaRPr lang="zh-CN" altLang="en-US" sz="17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7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</a:t>
                      </a:r>
                      <a:r>
                        <a:rPr lang="en-US" altLang="zh-CN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altLang="en-US" sz="17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卷答案</a:t>
                      </a:r>
                      <a:endParaRPr lang="zh-CN" altLang="en-US" sz="17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</a:t>
                      </a:r>
                      <a:r>
                        <a:rPr lang="en-US" altLang="zh-CN" sz="15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zh-CN" altLang="en-US" sz="15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卷</a:t>
                      </a:r>
                      <a:endParaRPr lang="zh-CN" altLang="en-US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40443"/>
                  </a:ext>
                </a:extLst>
              </a:tr>
              <a:tr h="33261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altLang="en-US" sz="15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altLang="en-US" sz="15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altLang="en-US" sz="15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3608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9351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6114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25905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73456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31872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50415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54198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67198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92470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10575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55193"/>
                  </a:ext>
                </a:extLst>
              </a:tr>
              <a:tr h="37651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zh-CN" alt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kern="100" dirty="0">
                        <a:solidFill>
                          <a:srgbClr val="1E7EAA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455" marR="36455" marT="24304" marB="2430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solidFill>
                            <a:srgbClr val="1E7EAA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6455" marR="36455" marT="24304" marB="24304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1406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C6FF8DF-A0D7-4344-818F-79B2318BBC9D}"/>
              </a:ext>
            </a:extLst>
          </p:cNvPr>
          <p:cNvSpPr/>
          <p:nvPr/>
        </p:nvSpPr>
        <p:spPr>
          <a:xfrm>
            <a:off x="243147" y="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依然如故的历史国卷</a:t>
            </a:r>
          </a:p>
        </p:txBody>
      </p:sp>
    </p:spTree>
    <p:extLst>
      <p:ext uri="{BB962C8B-B14F-4D97-AF65-F5344CB8AC3E}">
        <p14:creationId xmlns:p14="http://schemas.microsoft.com/office/powerpoint/2010/main" val="896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FDA5945-5462-4987-9C0C-D09CE7C620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883" y="1216444"/>
          <a:ext cx="7837716" cy="4826497"/>
        </p:xfrm>
        <a:graphic>
          <a:graphicData uri="http://schemas.openxmlformats.org/drawingml/2006/table">
            <a:tbl>
              <a:tblPr firstRow="1" firstCol="1" bandRow="1"/>
              <a:tblGrid>
                <a:gridCol w="97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6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407">
                <a:tc rowSpan="2"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</a:rPr>
                        <a:t>中国古代史</a:t>
                      </a:r>
                      <a:endParaRPr lang="zh-CN" sz="17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</a:rPr>
                        <a:t>中国近现代史</a:t>
                      </a:r>
                      <a:endParaRPr lang="zh-CN" sz="17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</a:rPr>
                        <a:t>世界史</a:t>
                      </a:r>
                      <a:endParaRPr lang="zh-CN" sz="17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00">
                          <a:effectLst/>
                        </a:rPr>
                        <a:t> </a:t>
                      </a:r>
                      <a:endParaRPr lang="zh-CN" sz="15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先秦秦汉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魏晋唐宋</a:t>
                      </a:r>
                      <a:endParaRPr lang="zh-CN" sz="1500" b="1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明清</a:t>
                      </a:r>
                      <a:endParaRPr lang="zh-CN" sz="1500" b="1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晚清</a:t>
                      </a:r>
                      <a:endParaRPr lang="zh-CN" sz="1500" b="1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民国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共和国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古代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近代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现代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其它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2009</a:t>
                      </a:r>
                      <a:endParaRPr lang="zh-CN" sz="1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2010</a:t>
                      </a:r>
                      <a:endParaRPr lang="zh-CN" sz="1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2011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7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2012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4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2013</a:t>
                      </a:r>
                      <a:r>
                        <a:rPr lang="zh-CN" sz="1900" kern="100">
                          <a:effectLst/>
                        </a:rPr>
                        <a:t>甲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2013</a:t>
                      </a:r>
                      <a:r>
                        <a:rPr lang="zh-CN" sz="1900" kern="100">
                          <a:effectLst/>
                        </a:rPr>
                        <a:t>乙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4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2014</a:t>
                      </a:r>
                      <a:r>
                        <a:rPr lang="zh-CN" sz="1900" kern="100">
                          <a:effectLst/>
                        </a:rPr>
                        <a:t>甲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2014</a:t>
                      </a:r>
                      <a:r>
                        <a:rPr lang="zh-CN" sz="1900" kern="100">
                          <a:effectLst/>
                        </a:rPr>
                        <a:t>乙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 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2015</a:t>
                      </a:r>
                      <a:r>
                        <a:rPr lang="zh-CN" sz="1900" kern="100">
                          <a:effectLst/>
                        </a:rPr>
                        <a:t>甲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5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2015</a:t>
                      </a:r>
                      <a:r>
                        <a:rPr lang="zh-CN" sz="1900" kern="100">
                          <a:effectLst/>
                        </a:rPr>
                        <a:t>乙</a:t>
                      </a:r>
                      <a:endParaRPr lang="zh-CN" sz="1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2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1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1</a:t>
                      </a:r>
                      <a:endParaRPr lang="zh-CN" sz="1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zh-CN" sz="1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71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</a:rPr>
                        <a:t>累计</a:t>
                      </a:r>
                      <a:endParaRPr lang="zh-CN" sz="1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029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/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endParaRPr lang="zh-CN" altLang="en-US" sz="1900" dirty="0"/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DB59CC15-546C-4715-BA64-F843964A1691}"/>
              </a:ext>
            </a:extLst>
          </p:cNvPr>
          <p:cNvSpPr/>
          <p:nvPr/>
        </p:nvSpPr>
        <p:spPr>
          <a:xfrm>
            <a:off x="71482" y="726784"/>
            <a:ext cx="70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80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、第一遍：请按知识的考点分布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展开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归纳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398DE7A-7361-48AE-81BC-F4EA1B5841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882" y="2263708"/>
          <a:ext cx="7813956" cy="1287255"/>
        </p:xfrm>
        <a:graphic>
          <a:graphicData uri="http://schemas.openxmlformats.org/drawingml/2006/table">
            <a:tbl>
              <a:tblPr firstRow="1" firstCol="1" bandRow="1"/>
              <a:tblGrid>
                <a:gridCol w="97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5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908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2016</a:t>
                      </a:r>
                      <a:r>
                        <a:rPr lang="zh-CN" altLang="en-US" sz="1700" kern="100" dirty="0">
                          <a:effectLst/>
                        </a:rPr>
                        <a:t>甲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8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2016</a:t>
                      </a:r>
                      <a:r>
                        <a:rPr lang="zh-CN" altLang="en-US" sz="1700" kern="100" dirty="0">
                          <a:effectLst/>
                        </a:rPr>
                        <a:t>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8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2016</a:t>
                      </a:r>
                      <a:r>
                        <a:rPr lang="zh-CN" altLang="en-US" sz="1700" kern="100" dirty="0">
                          <a:effectLst/>
                        </a:rPr>
                        <a:t>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r>
                        <a:rPr lang="en-US" sz="17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68D7560-8611-493B-B318-FFE95DFADF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4778" y="5629861"/>
          <a:ext cx="6853822" cy="419520"/>
        </p:xfrm>
        <a:graphic>
          <a:graphicData uri="http://schemas.openxmlformats.org/drawingml/2006/table">
            <a:tbl>
              <a:tblPr firstRow="1" firstCol="1" bandRow="1"/>
              <a:tblGrid>
                <a:gridCol w="68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52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14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13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13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14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12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10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9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13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18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4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157CCD2-74BA-403A-99F6-867E49939D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2763" y="3573294"/>
          <a:ext cx="7813956" cy="1065192"/>
        </p:xfrm>
        <a:graphic>
          <a:graphicData uri="http://schemas.openxmlformats.org/drawingml/2006/table">
            <a:tbl>
              <a:tblPr firstRow="1" firstCol="1" bandRow="1"/>
              <a:tblGrid>
                <a:gridCol w="97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5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2017</a:t>
                      </a:r>
                      <a:r>
                        <a:rPr lang="zh-CN" altLang="en-US" sz="1700" kern="100" dirty="0">
                          <a:effectLst/>
                        </a:rPr>
                        <a:t>甲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2017</a:t>
                      </a:r>
                      <a:r>
                        <a:rPr lang="zh-CN" altLang="en-US" sz="1700" kern="100" dirty="0">
                          <a:effectLst/>
                        </a:rPr>
                        <a:t>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alt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2017</a:t>
                      </a:r>
                      <a:r>
                        <a:rPr lang="zh-CN" altLang="en-US" sz="1700" kern="100" dirty="0">
                          <a:effectLst/>
                        </a:rPr>
                        <a:t>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1 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 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E0DFD1F-731D-4A7E-B3A6-916BF7D36F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4778" y="5629861"/>
          <a:ext cx="6853821" cy="419520"/>
        </p:xfrm>
        <a:graphic>
          <a:graphicData uri="http://schemas.openxmlformats.org/drawingml/2006/table">
            <a:tbl>
              <a:tblPr firstRow="1" firstCol="1" bandRow="1"/>
              <a:tblGrid>
                <a:gridCol w="68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9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52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6666"/>
                          </a:solidFill>
                          <a:effectLst/>
                        </a:rPr>
                        <a:t>4</a:t>
                      </a:r>
                      <a:endParaRPr lang="zh-CN" sz="1400" b="1" kern="100" dirty="0">
                        <a:solidFill>
                          <a:srgbClr val="0066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标题 2">
            <a:extLst>
              <a:ext uri="{FF2B5EF4-FFF2-40B4-BE49-F238E27FC236}">
                <a16:creationId xmlns:a16="http://schemas.microsoft.com/office/drawing/2014/main" id="{81306851-6149-4C32-A6D2-001D10D3BE88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依然如故的历史国卷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A5B8C80-9A8F-421F-A06B-107E01D6EF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882" y="4638486"/>
          <a:ext cx="7813956" cy="1065192"/>
        </p:xfrm>
        <a:graphic>
          <a:graphicData uri="http://schemas.openxmlformats.org/drawingml/2006/table">
            <a:tbl>
              <a:tblPr firstRow="1" firstCol="1" bandRow="1"/>
              <a:tblGrid>
                <a:gridCol w="97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5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5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</a:t>
                      </a:r>
                      <a:r>
                        <a:rPr lang="en-US" altLang="zh-CN" sz="1700" kern="100" dirty="0">
                          <a:effectLst/>
                        </a:rPr>
                        <a:t>8</a:t>
                      </a:r>
                      <a:r>
                        <a:rPr lang="zh-CN" altLang="en-US" sz="1700" kern="100" dirty="0">
                          <a:effectLst/>
                        </a:rPr>
                        <a:t>甲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</a:t>
                      </a:r>
                      <a:r>
                        <a:rPr lang="en-US" altLang="zh-CN" sz="1700" kern="100" dirty="0">
                          <a:effectLst/>
                        </a:rPr>
                        <a:t>8</a:t>
                      </a:r>
                      <a:r>
                        <a:rPr lang="zh-CN" altLang="en-US" sz="1700" kern="100" dirty="0">
                          <a:effectLst/>
                        </a:rPr>
                        <a:t>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</a:t>
                      </a:r>
                      <a:endParaRPr lang="zh-CN" alt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6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201</a:t>
                      </a:r>
                      <a:r>
                        <a:rPr lang="en-US" altLang="zh-CN" sz="1700" kern="100" dirty="0">
                          <a:effectLst/>
                        </a:rPr>
                        <a:t>8</a:t>
                      </a:r>
                      <a:r>
                        <a:rPr lang="zh-CN" altLang="en-US" sz="1700" kern="100" dirty="0">
                          <a:effectLst/>
                        </a:rPr>
                        <a:t>丙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1 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幼圆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※ </a:t>
                      </a:r>
                      <a:endParaRPr lang="zh-CN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599" marR="48599" marT="0" marB="0" anchor="ctr">
                    <a:lnL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C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511A616-A560-4A3E-AFE6-381D766246EC}"/>
              </a:ext>
            </a:extLst>
          </p:cNvPr>
          <p:cNvSpPr txBox="1">
            <a:spLocks/>
          </p:cNvSpPr>
          <p:nvPr/>
        </p:nvSpPr>
        <p:spPr bwMode="auto">
          <a:xfrm>
            <a:off x="225291" y="621554"/>
            <a:ext cx="8007154" cy="52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802" tIns="32401" rIns="64802" bIns="32401" numCol="1" anchor="t" anchorCtr="0" compatLnSpc="1"/>
          <a:lstStyle>
            <a:lvl1pPr marL="337806" indent="-337806" algn="just" rtl="0" eaLnBrk="0" fontAlgn="base" hangingPunct="0">
              <a:lnSpc>
                <a:spcPct val="11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1890" kern="12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37806" indent="-337806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567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512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080021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第二遍：然后进行每个版块的考点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进行频率热点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整理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2017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先秦秦汉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宗法分封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、儒与史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、郡县集权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、农耕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商贸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魏晋唐宋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儒学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、文化与史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、商品经济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、农耕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明朝清朝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商品经济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专制集权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、理学与市民文化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晚   清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外贸与外交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、维新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、洋务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民   国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抗日战争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年代政治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、时尚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、解放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共和国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一五二五计划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、改革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、教育艺术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世界古代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史：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法律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、民主政治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、人文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世界近代史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宪政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、工业化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、科技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、公社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、萌芽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世界现代史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苏联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、全球化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、欧盟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、国关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、新政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endParaRPr kumimoji="0" lang="en-US" altLang="zh-CN" sz="2268" b="1" i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               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史学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、宪政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、美术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2268" b="0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794AD0A-FBFB-4603-BACE-FFCF8237170A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依然如故的历史国卷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FF21E4-67DD-4E2F-BF38-0C200903D985}"/>
              </a:ext>
            </a:extLst>
          </p:cNvPr>
          <p:cNvSpPr txBox="1"/>
          <p:nvPr/>
        </p:nvSpPr>
        <p:spPr>
          <a:xfrm>
            <a:off x="8032688" y="1654627"/>
            <a:ext cx="461665" cy="4690190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华文楷体" panose="02010600040101010101" pitchFamily="2" charset="-122"/>
                <a:cs typeface="+mn-cs"/>
              </a:rPr>
              <a:t> 2017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华文楷体" panose="02010600040101010101" pitchFamily="2" charset="-122"/>
                <a:cs typeface="+mn-cs"/>
              </a:rPr>
              <a:t>年全国新课程甲乙卷试题分布</a:t>
            </a:r>
          </a:p>
        </p:txBody>
      </p:sp>
    </p:spTree>
    <p:extLst>
      <p:ext uri="{BB962C8B-B14F-4D97-AF65-F5344CB8AC3E}">
        <p14:creationId xmlns:p14="http://schemas.microsoft.com/office/powerpoint/2010/main" val="3354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511A616-A560-4A3E-AFE6-381D766246EC}"/>
              </a:ext>
            </a:extLst>
          </p:cNvPr>
          <p:cNvSpPr txBox="1">
            <a:spLocks/>
          </p:cNvSpPr>
          <p:nvPr/>
        </p:nvSpPr>
        <p:spPr bwMode="auto">
          <a:xfrm>
            <a:off x="225291" y="621554"/>
            <a:ext cx="8007154" cy="52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802" tIns="32401" rIns="64802" bIns="32401" numCol="1" anchor="t" anchorCtr="0" compatLnSpc="1"/>
          <a:lstStyle>
            <a:lvl1pPr marL="337806" indent="-337806" algn="just" rtl="0" eaLnBrk="0" fontAlgn="base" hangingPunct="0">
              <a:lnSpc>
                <a:spcPct val="11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1890" kern="12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37806" indent="-337806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567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512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080021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rtl="0" eaLnBrk="0" fontAlgn="base" hangingPunct="0">
              <a:lnSpc>
                <a:spcPct val="90000"/>
              </a:lnSpc>
              <a:spcBef>
                <a:spcPts val="47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第二遍：然后进行每个版块的考点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进行频率热点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整理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2017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先秦秦汉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宗法分封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、儒与史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、郡县集权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、农耕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商贸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魏晋唐宋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儒学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、文化与史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、商品经济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、农耕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明朝清朝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商品经济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专制集权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51848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、理学与市民文化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晚   清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外贸与外交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、维新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、洋务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民   国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抗日战争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年代政治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、时尚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、解放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共和国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一五二五计划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、改革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、教育艺术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世界古代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史：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法律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、民主政治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、人文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世界近代史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宪政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、工业化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、科技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、公社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、萌芽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39395" marR="0" lvl="0" indent="-239395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世界现代史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苏联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、全球化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、欧盟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、国关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、新政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endParaRPr kumimoji="0" lang="en-US" altLang="zh-CN" sz="2268" b="1" i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               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史学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、宪政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、美术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0" marR="0" lvl="0" indent="0" algn="just" defTabSz="648012" rtl="0" eaLnBrk="0" fontAlgn="base" latinLnBrk="0" hangingPunct="0">
              <a:lnSpc>
                <a:spcPct val="100000"/>
              </a:lnSpc>
              <a:spcBef>
                <a:spcPts val="120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2268" b="0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794AD0A-FBFB-4603-BACE-FFCF8237170A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依然如故的历史国卷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DD78608-D628-489C-AEA7-C5866A913B01}"/>
              </a:ext>
            </a:extLst>
          </p:cNvPr>
          <p:cNvSpPr/>
          <p:nvPr/>
        </p:nvSpPr>
        <p:spPr>
          <a:xfrm>
            <a:off x="6507758" y="1058116"/>
            <a:ext cx="1272748" cy="50653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地域商贸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4C9D827-E3CB-46F6-9D06-E0C406E736EF}"/>
              </a:ext>
            </a:extLst>
          </p:cNvPr>
          <p:cNvSpPr/>
          <p:nvPr/>
        </p:nvSpPr>
        <p:spPr>
          <a:xfrm>
            <a:off x="3039265" y="1501789"/>
            <a:ext cx="1272748" cy="50653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官修史书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B91A8DA-F48E-47ED-958E-EAA49357D929}"/>
              </a:ext>
            </a:extLst>
          </p:cNvPr>
          <p:cNvSpPr/>
          <p:nvPr/>
        </p:nvSpPr>
        <p:spPr>
          <a:xfrm>
            <a:off x="4445573" y="1536336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南方发展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D823C2A-BB33-4B88-B8A8-DBFE740EE87A}"/>
              </a:ext>
            </a:extLst>
          </p:cNvPr>
          <p:cNvSpPr/>
          <p:nvPr/>
        </p:nvSpPr>
        <p:spPr>
          <a:xfrm>
            <a:off x="3509407" y="2062863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宦官干政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DDB63ED-0FD8-40BF-A28E-1DDB5F227849}"/>
              </a:ext>
            </a:extLst>
          </p:cNvPr>
          <p:cNvSpPr/>
          <p:nvPr/>
        </p:nvSpPr>
        <p:spPr>
          <a:xfrm>
            <a:off x="3986660" y="2589390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洋务资金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44445E0-A080-463C-9675-E494CB48054A}"/>
              </a:ext>
            </a:extLst>
          </p:cNvPr>
          <p:cNvSpPr/>
          <p:nvPr/>
        </p:nvSpPr>
        <p:spPr>
          <a:xfrm>
            <a:off x="4623034" y="3071823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思想时尚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861BDE2-D8BA-4D04-AE37-9FB8FC4236B3}"/>
              </a:ext>
            </a:extLst>
          </p:cNvPr>
          <p:cNvSpPr/>
          <p:nvPr/>
        </p:nvSpPr>
        <p:spPr>
          <a:xfrm>
            <a:off x="1469602" y="3089329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中共壮大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C2B8E3E-E531-46DF-9862-0516E09E20CB}"/>
              </a:ext>
            </a:extLst>
          </p:cNvPr>
          <p:cNvSpPr/>
          <p:nvPr/>
        </p:nvSpPr>
        <p:spPr>
          <a:xfrm>
            <a:off x="4758091" y="3595859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恢复高考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ABC2B8-3F03-418F-BF6D-7B100D4925C3}"/>
              </a:ext>
            </a:extLst>
          </p:cNvPr>
          <p:cNvSpPr/>
          <p:nvPr/>
        </p:nvSpPr>
        <p:spPr>
          <a:xfrm>
            <a:off x="3113847" y="4102389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雅典民主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4528FB1-C26D-4169-A13E-CBC36EC4EFE5}"/>
              </a:ext>
            </a:extLst>
          </p:cNvPr>
          <p:cNvSpPr/>
          <p:nvPr/>
        </p:nvSpPr>
        <p:spPr>
          <a:xfrm>
            <a:off x="6099978" y="4573649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佛罗伦萨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62B3E23-25C7-4E39-9629-9EE53F578CB8}"/>
              </a:ext>
            </a:extLst>
          </p:cNvPr>
          <p:cNvSpPr/>
          <p:nvPr/>
        </p:nvSpPr>
        <p:spPr>
          <a:xfrm>
            <a:off x="1617754" y="4573649"/>
            <a:ext cx="1272748" cy="50653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总统职权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FE5C614-2C3E-4D00-99CB-19A7C00D1136}"/>
              </a:ext>
            </a:extLst>
          </p:cNvPr>
          <p:cNvSpPr/>
          <p:nvPr/>
        </p:nvSpPr>
        <p:spPr>
          <a:xfrm>
            <a:off x="1617754" y="5551439"/>
            <a:ext cx="1272748" cy="50653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历史叙述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FF21E4-67DD-4E2F-BF38-0C200903D985}"/>
              </a:ext>
            </a:extLst>
          </p:cNvPr>
          <p:cNvSpPr txBox="1"/>
          <p:nvPr/>
        </p:nvSpPr>
        <p:spPr>
          <a:xfrm>
            <a:off x="8032688" y="1654627"/>
            <a:ext cx="461665" cy="4690190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华文楷体" panose="02010600040101010101" pitchFamily="2" charset="-122"/>
                <a:cs typeface="+mn-cs"/>
              </a:rPr>
              <a:t> 2017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华文楷体" panose="02010600040101010101" pitchFamily="2" charset="-122"/>
                <a:cs typeface="+mn-cs"/>
              </a:rPr>
              <a:t>年全国新课程甲乙卷试题分布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18400F6-DD7A-4458-9CFC-A3E88EC4F037}"/>
              </a:ext>
            </a:extLst>
          </p:cNvPr>
          <p:cNvSpPr/>
          <p:nvPr/>
        </p:nvSpPr>
        <p:spPr>
          <a:xfrm>
            <a:off x="4668020" y="1014918"/>
            <a:ext cx="1272747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郡国边患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BF35836-7AF1-42DC-8B0B-60C369292368}"/>
              </a:ext>
            </a:extLst>
          </p:cNvPr>
          <p:cNvSpPr/>
          <p:nvPr/>
        </p:nvSpPr>
        <p:spPr>
          <a:xfrm>
            <a:off x="1799590" y="1045353"/>
            <a:ext cx="1272748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分封文化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95310AE-8B9C-4732-B162-7020DA59F4D2}"/>
              </a:ext>
            </a:extLst>
          </p:cNvPr>
          <p:cNvSpPr/>
          <p:nvPr/>
        </p:nvSpPr>
        <p:spPr>
          <a:xfrm>
            <a:off x="2414377" y="1521448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史料实证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91D2307-DF8D-4224-A3A2-0D00577E094A}"/>
              </a:ext>
            </a:extLst>
          </p:cNvPr>
          <p:cNvSpPr/>
          <p:nvPr/>
        </p:nvSpPr>
        <p:spPr>
          <a:xfrm>
            <a:off x="1761115" y="2040743"/>
            <a:ext cx="1271189" cy="508394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经济等级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E52F0EE-5A8F-4482-8593-D14791916C64}"/>
              </a:ext>
            </a:extLst>
          </p:cNvPr>
          <p:cNvSpPr/>
          <p:nvPr/>
        </p:nvSpPr>
        <p:spPr>
          <a:xfrm>
            <a:off x="3692266" y="2487135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洋务近代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27EC580-79B8-412A-AED5-3AA428515133}"/>
              </a:ext>
            </a:extLst>
          </p:cNvPr>
          <p:cNvSpPr/>
          <p:nvPr/>
        </p:nvSpPr>
        <p:spPr>
          <a:xfrm>
            <a:off x="1717817" y="2534499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开放留学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CFF5D0F-E288-42E0-A9D8-AC42E4D4E3DA}"/>
              </a:ext>
            </a:extLst>
          </p:cNvPr>
          <p:cNvSpPr/>
          <p:nvPr/>
        </p:nvSpPr>
        <p:spPr>
          <a:xfrm>
            <a:off x="1328831" y="3048446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统战抗战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724E962-1448-4BE8-816C-3B91C4050359}"/>
              </a:ext>
            </a:extLst>
          </p:cNvPr>
          <p:cNvSpPr/>
          <p:nvPr/>
        </p:nvSpPr>
        <p:spPr>
          <a:xfrm>
            <a:off x="3168045" y="3523952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市场经济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A596C2E-F2A5-4B1F-BDED-A8AB4636D6C0}"/>
              </a:ext>
            </a:extLst>
          </p:cNvPr>
          <p:cNvSpPr/>
          <p:nvPr/>
        </p:nvSpPr>
        <p:spPr>
          <a:xfrm>
            <a:off x="2993820" y="4022152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雅典人文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D76A1DD-5414-4BBF-BD5D-B8DFE4026FC3}"/>
              </a:ext>
            </a:extLst>
          </p:cNvPr>
          <p:cNvSpPr/>
          <p:nvPr/>
        </p:nvSpPr>
        <p:spPr>
          <a:xfrm>
            <a:off x="3018610" y="4548679"/>
            <a:ext cx="127118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工业革命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40EE7653-925B-4F00-92F1-D448EF70737E}"/>
              </a:ext>
            </a:extLst>
          </p:cNvPr>
          <p:cNvSpPr/>
          <p:nvPr/>
        </p:nvSpPr>
        <p:spPr>
          <a:xfrm>
            <a:off x="2801492" y="5026882"/>
            <a:ext cx="1463517" cy="508394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发展经合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A222BF4-5C8B-4A00-B8F0-7896ADA932FC}"/>
              </a:ext>
            </a:extLst>
          </p:cNvPr>
          <p:cNvSpPr/>
          <p:nvPr/>
        </p:nvSpPr>
        <p:spPr>
          <a:xfrm>
            <a:off x="1529804" y="5042192"/>
            <a:ext cx="1264229" cy="50653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123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冷战建设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40ED589C-A093-4B8B-9C32-F81C36568622}"/>
              </a:ext>
            </a:extLst>
          </p:cNvPr>
          <p:cNvSpPr/>
          <p:nvPr/>
        </p:nvSpPr>
        <p:spPr>
          <a:xfrm>
            <a:off x="2461481" y="1402934"/>
            <a:ext cx="1900917" cy="685276"/>
          </a:xfrm>
          <a:prstGeom prst="roundRect">
            <a:avLst/>
          </a:prstGeom>
          <a:solidFill>
            <a:srgbClr val="FF0000">
              <a:alpha val="4705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7B91939-A1D7-4B53-9E31-0EAC0F87BC1D}"/>
              </a:ext>
            </a:extLst>
          </p:cNvPr>
          <p:cNvSpPr/>
          <p:nvPr/>
        </p:nvSpPr>
        <p:spPr>
          <a:xfrm>
            <a:off x="1451876" y="5427958"/>
            <a:ext cx="1900917" cy="731996"/>
          </a:xfrm>
          <a:prstGeom prst="roundRect">
            <a:avLst/>
          </a:prstGeom>
          <a:solidFill>
            <a:srgbClr val="FF0000">
              <a:alpha val="4705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C51F17A-CA2D-463A-A742-A16EED2339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382" y="1008811"/>
          <a:ext cx="8004137" cy="4947855"/>
        </p:xfrm>
        <a:graphic>
          <a:graphicData uri="http://schemas.openxmlformats.org/drawingml/2006/table">
            <a:tbl>
              <a:tblPr firstRow="1" firstCol="1" bandRow="1"/>
              <a:tblGrid>
                <a:gridCol w="561722">
                  <a:extLst>
                    <a:ext uri="{9D8B030D-6E8A-4147-A177-3AD203B41FA5}">
                      <a16:colId xmlns:a16="http://schemas.microsoft.com/office/drawing/2014/main" val="1749017132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3657709854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2535655397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2948581232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3583000379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3048853887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1451758107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3467011765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2780384344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3891166785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1342554036"/>
                    </a:ext>
                  </a:extLst>
                </a:gridCol>
                <a:gridCol w="561722">
                  <a:extLst>
                    <a:ext uri="{9D8B030D-6E8A-4147-A177-3AD203B41FA5}">
                      <a16:colId xmlns:a16="http://schemas.microsoft.com/office/drawing/2014/main" val="1497611168"/>
                    </a:ext>
                  </a:extLst>
                </a:gridCol>
                <a:gridCol w="630822">
                  <a:extLst>
                    <a:ext uri="{9D8B030D-6E8A-4147-A177-3AD203B41FA5}">
                      <a16:colId xmlns:a16="http://schemas.microsoft.com/office/drawing/2014/main" val="1725812326"/>
                    </a:ext>
                  </a:extLst>
                </a:gridCol>
                <a:gridCol w="632651">
                  <a:extLst>
                    <a:ext uri="{9D8B030D-6E8A-4147-A177-3AD203B41FA5}">
                      <a16:colId xmlns:a16="http://schemas.microsoft.com/office/drawing/2014/main" val="2325543852"/>
                    </a:ext>
                  </a:extLst>
                </a:gridCol>
              </a:tblGrid>
              <a:tr h="287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分类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湖南省新课标考试历史单题得分率（全国一卷）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全国二卷得分率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76323"/>
                  </a:ext>
                </a:extLst>
              </a:tr>
              <a:tr h="287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2010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2011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2012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2013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2013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391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62.3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23.8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59.4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44.3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65.5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18.6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15.0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62.2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25.2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67.3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55.5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27991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19.4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41.7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34.1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24.3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16.4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33.3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30.5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47.1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51.8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75.6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713586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60.8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45.9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68.0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59.5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23.9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51.2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62.2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55.0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52.7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68.6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54.6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71.4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09184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47.3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61.1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70.8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17.6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57.0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89.0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54.8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20.7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25.2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58.4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80491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60.8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26.5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60.0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12.1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67.3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35.4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63.3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58.0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66.6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52.9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66.1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43.1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46006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32.8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46.5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63.4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73.6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71.8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64.7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52.4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79.0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57.0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22.7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62.7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45.8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25204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61.8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92.2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52.6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36.9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46.8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63.8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41.0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47.0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20.4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24.4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0338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57.0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44.3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33.9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27.9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44.3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31.3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30.5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21.8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56.0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29.5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29.2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2506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52.3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40.0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57.3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47.0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33.2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76.6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51.1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64.0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38.1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76.0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68.2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35.2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73013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62.0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53.0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32.2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41.1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39.3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83.8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57.1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42.3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67.4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62.3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13.7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925382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58.5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55.4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32.2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44.7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48.5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73.5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33.3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38.0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35.2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58.9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21.6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52.8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687689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84.5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60.2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31.7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65.4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60.6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56.0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30.7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43.0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79.3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52.5 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61.0 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90.3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535633"/>
                  </a:ext>
                </a:extLst>
              </a:tr>
              <a:tr h="31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得分率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54.3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47.4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46.0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43.1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42.7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54.9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43.8 </a:t>
                      </a:r>
                      <a:endParaRPr lang="zh-CN" sz="1600" i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47.0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49.0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47.4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49.6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49.6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3164"/>
                  </a:ext>
                </a:extLst>
              </a:tr>
              <a:tr h="31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平均分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26.1 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26.3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21.0 </a:t>
                      </a:r>
                      <a:endParaRPr lang="zh-CN" sz="1600" i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22.6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23.5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22.7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23.8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0" dirty="0"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宋体" panose="02010600030101010101" pitchFamily="2" charset="-122"/>
                        </a:rPr>
                        <a:t>23.8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85983"/>
                  </a:ext>
                </a:extLst>
              </a:tr>
              <a:tr h="316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湘样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湘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省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粤省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全国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全国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全国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辽省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9346" marR="5934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5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2D14A7D-C327-44F6-ACC5-0DE02C89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31</a:t>
            </a:r>
            <a:r>
              <a:rPr lang="zh-CN" altLang="zh-CN" dirty="0"/>
              <a:t>．图</a:t>
            </a:r>
            <a:r>
              <a:rPr lang="en-US" altLang="zh-CN" dirty="0"/>
              <a:t>7</a:t>
            </a:r>
            <a:r>
              <a:rPr lang="zh-CN" altLang="zh-CN" dirty="0"/>
              <a:t>是</a:t>
            </a:r>
            <a:r>
              <a:rPr lang="en-US" altLang="zh-CN" dirty="0">
                <a:highlight>
                  <a:srgbClr val="FFFF00"/>
                </a:highlight>
              </a:rPr>
              <a:t>1953</a:t>
            </a:r>
            <a:r>
              <a:rPr lang="zh-CN" altLang="zh-CN" dirty="0">
                <a:highlight>
                  <a:srgbClr val="FFFF00"/>
                </a:highlight>
              </a:rPr>
              <a:t>年</a:t>
            </a:r>
            <a:r>
              <a:rPr lang="zh-CN" altLang="zh-CN" dirty="0"/>
              <a:t>的一幅漫画，描绘了</a:t>
            </a:r>
            <a:r>
              <a:rPr lang="zh-CN" altLang="zh-CN" dirty="0">
                <a:highlight>
                  <a:srgbClr val="FFFF00"/>
                </a:highlight>
              </a:rPr>
              <a:t>资源勘探</a:t>
            </a:r>
            <a:r>
              <a:rPr lang="zh-CN" altLang="zh-CN" dirty="0"/>
              <a:t>队员来到深山，手持“邀请函”叩响山洞大门的情景。这反映了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当时我国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00FF00"/>
                </a:highlight>
              </a:rPr>
              <a:t>已经</a:t>
            </a:r>
            <a:r>
              <a:rPr lang="zh-CN" altLang="zh-CN" dirty="0"/>
              <a:t>初步改变工业落后局面 </a:t>
            </a:r>
            <a:r>
              <a:rPr lang="en-US" altLang="zh-CN" dirty="0"/>
              <a:t>        </a:t>
            </a:r>
          </a:p>
          <a:p>
            <a:r>
              <a:rPr lang="en-US" altLang="zh-CN" dirty="0"/>
              <a:t>B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00FF00"/>
                </a:highlight>
              </a:rPr>
              <a:t>开始</a:t>
            </a:r>
            <a:r>
              <a:rPr lang="zh-CN" altLang="zh-CN" dirty="0"/>
              <a:t>进行对矿产资源的开采</a:t>
            </a:r>
          </a:p>
          <a:p>
            <a:r>
              <a:rPr lang="en-US" altLang="zh-CN" dirty="0"/>
              <a:t>C</a:t>
            </a:r>
            <a:r>
              <a:rPr lang="zh-CN" altLang="zh-CN" dirty="0"/>
              <a:t>．国民经济</a:t>
            </a:r>
            <a:r>
              <a:rPr lang="zh-CN" altLang="zh-CN" dirty="0">
                <a:highlight>
                  <a:srgbClr val="00FF00"/>
                </a:highlight>
              </a:rPr>
              <a:t>调整</a:t>
            </a:r>
            <a:r>
              <a:rPr lang="zh-CN" altLang="zh-CN" dirty="0"/>
              <a:t>任务基本完成 </a:t>
            </a:r>
            <a:r>
              <a:rPr lang="en-US" altLang="zh-CN" dirty="0"/>
              <a:t>        </a:t>
            </a:r>
          </a:p>
          <a:p>
            <a:r>
              <a:rPr lang="en-US" altLang="zh-CN" dirty="0"/>
              <a:t>D</a:t>
            </a:r>
            <a:r>
              <a:rPr lang="zh-CN" altLang="zh-CN" dirty="0"/>
              <a:t>．大规模的经济建设</a:t>
            </a:r>
            <a:r>
              <a:rPr lang="zh-CN" altLang="zh-CN" dirty="0">
                <a:highlight>
                  <a:srgbClr val="00FF00"/>
                </a:highlight>
              </a:rPr>
              <a:t>正在</a:t>
            </a:r>
            <a:r>
              <a:rPr lang="zh-CN" altLang="zh-CN" dirty="0"/>
              <a:t>展开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EA742D6-F6C0-4E2C-965D-36B9A4EB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学科网">
            <a:extLst>
              <a:ext uri="{FF2B5EF4-FFF2-40B4-BE49-F238E27FC236}">
                <a16:creationId xmlns:a16="http://schemas.microsoft.com/office/drawing/2014/main" id="{215DFEAD-8D9B-4131-9FD8-4246AA05DB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36" y="1811228"/>
            <a:ext cx="3470086" cy="244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AF4AFECF-0237-4A76-9138-345A9A2E6085}"/>
              </a:ext>
            </a:extLst>
          </p:cNvPr>
          <p:cNvSpPr/>
          <p:nvPr/>
        </p:nvSpPr>
        <p:spPr>
          <a:xfrm>
            <a:off x="5242560" y="4260700"/>
            <a:ext cx="2966166" cy="1904969"/>
          </a:xfrm>
          <a:prstGeom prst="wedgeRoundRectCallout">
            <a:avLst>
              <a:gd name="adj1" fmla="val -59001"/>
              <a:gd name="adj2" fmla="val -12769"/>
              <a:gd name="adj3" fmla="val 16667"/>
            </a:avLst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复习方向：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28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的基本</a:t>
            </a:r>
            <a:r>
              <a:rPr lang="zh-CN" altLang="en-US" sz="2800" b="1" u="sng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定位与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0025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7F7F903-C008-4ECF-85B3-41A5C8066E46}"/>
              </a:ext>
            </a:extLst>
          </p:cNvPr>
          <p:cNvSpPr txBox="1">
            <a:spLocks/>
          </p:cNvSpPr>
          <p:nvPr/>
        </p:nvSpPr>
        <p:spPr bwMode="auto">
          <a:xfrm>
            <a:off x="480565" y="689655"/>
            <a:ext cx="7533957" cy="51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802" tIns="32401" rIns="64802" bIns="32401" numCol="1" anchor="t" anchorCtr="0" compatLnSpc="1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 kern="12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第三遍：再对版块试题进行难、中、易的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梳理提升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——看看难题呈现怎样的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共同特征</a:t>
            </a:r>
            <a:endParaRPr kumimoji="0" lang="en-US" altLang="zh-CN" sz="226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看看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自己做错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的试题具有怎样的特征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——寻找试题密码，找到打开密码的自己方法，争取用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三四招破解一切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问题。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你所看到的特征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可能是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：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难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题：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多层结构、主语导向、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变化节点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endParaRPr kumimoji="0" lang="en-US" altLang="zh-CN" sz="2268" b="1" i="0" u="sng" strike="noStrike" kern="1200" cap="none" spc="0" normalizeH="0" baseline="0" noProof="0" dirty="0">
              <a:ln>
                <a:noFill/>
              </a:ln>
              <a:solidFill>
                <a:srgbClr val="956C1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      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彼此相关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、学习距离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E89A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l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较难题：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概念范畴、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程度尺度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</a:t>
            </a:r>
            <a:endParaRPr kumimoji="0" lang="en-US" altLang="zh-CN" sz="2268" b="1" i="0" u="sng" strike="noStrike" kern="1200" cap="none" spc="0" normalizeH="0" baseline="0" noProof="0" dirty="0">
              <a:ln>
                <a:noFill/>
              </a:ln>
              <a:solidFill>
                <a:srgbClr val="956C1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l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956C1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      </a:t>
            </a:r>
            <a:r>
              <a:rPr kumimoji="0" lang="zh-CN" altLang="en-US" sz="2268" b="1" i="0" u="sng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知识新知、记忆迷扰、阅读长度</a:t>
            </a:r>
            <a:r>
              <a:rPr kumimoji="0" lang="en-US" altLang="zh-CN" sz="2268" b="1" i="0" u="sng" strike="noStrike" kern="1200" cap="none" spc="0" normalizeH="0" baseline="0" noProof="0" dirty="0">
                <a:ln>
                  <a:noFill/>
                </a:ln>
                <a:solidFill>
                  <a:srgbClr val="E89A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   </a:t>
            </a:r>
            <a:endParaRPr kumimoji="0" lang="zh-CN" altLang="zh-CN" sz="2268" b="0" i="0" u="sng" strike="noStrike" kern="1200" cap="none" spc="0" normalizeH="0" baseline="0" noProof="0" dirty="0">
              <a:ln>
                <a:noFill/>
              </a:ln>
              <a:solidFill>
                <a:srgbClr val="E89A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53355" marR="0" lvl="0" indent="-253355" algn="just" defTabSz="648012" rtl="0" eaLnBrk="0" fontAlgn="base" latinLnBrk="0" hangingPunct="0">
              <a:lnSpc>
                <a:spcPct val="110000"/>
              </a:lnSpc>
              <a:spcBef>
                <a:spcPts val="1276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zh-CN" altLang="en-US" sz="1701" b="0" i="0" u="none" strike="noStrike" kern="1200" cap="none" spc="0" normalizeH="0" baseline="0" noProof="0" dirty="0">
              <a:ln>
                <a:noFill/>
              </a:ln>
              <a:solidFill>
                <a:srgbClr val="956C1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DD9973-5EA1-4AAC-BE6D-503A77723C45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依然如故的历史国卷</a:t>
            </a:r>
          </a:p>
        </p:txBody>
      </p:sp>
    </p:spTree>
    <p:extLst>
      <p:ext uri="{BB962C8B-B14F-4D97-AF65-F5344CB8AC3E}">
        <p14:creationId xmlns:p14="http://schemas.microsoft.com/office/powerpoint/2010/main" val="40756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96ACCFB-AEB2-47FE-B421-D5A32369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8" y="820376"/>
            <a:ext cx="7886508" cy="4839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28</a:t>
            </a:r>
            <a:r>
              <a:rPr lang="zh-CN" altLang="zh-CN" dirty="0"/>
              <a:t>．甲午战争时期，</a:t>
            </a:r>
            <a:r>
              <a:rPr lang="zh-CN" altLang="zh-CN" dirty="0">
                <a:highlight>
                  <a:srgbClr val="00FFFF"/>
                </a:highlight>
              </a:rPr>
              <a:t>日本</a:t>
            </a:r>
            <a:r>
              <a:rPr lang="zh-CN" altLang="zh-CN" dirty="0"/>
              <a:t>制定舆论宣传策略，把中国和日本分别“包装”成野蛮与文明的代表，并运用公关手段让许多欧美舆论倒向日方。一些</a:t>
            </a:r>
            <a:r>
              <a:rPr lang="zh-CN" altLang="zh-CN" dirty="0">
                <a:highlight>
                  <a:srgbClr val="00FFFF"/>
                </a:highlight>
              </a:rPr>
              <a:t>西方</a:t>
            </a:r>
            <a:r>
              <a:rPr lang="zh-CN" altLang="zh-CN" dirty="0"/>
              <a:t>媒体甚至宣称，清政府战败“将意味着数百万人从愚蒙、专制和独裁中得到解放”。对此，</a:t>
            </a:r>
            <a:r>
              <a:rPr lang="zh-CN" altLang="zh-CN" dirty="0">
                <a:highlight>
                  <a:srgbClr val="00FFFF"/>
                </a:highlight>
              </a:rPr>
              <a:t>清政府</a:t>
            </a:r>
            <a:r>
              <a:rPr lang="zh-CN" altLang="zh-CN" dirty="0"/>
              <a:t>却无所作为。</a:t>
            </a:r>
            <a:r>
              <a:rPr lang="zh-CN" altLang="zh-CN" dirty="0">
                <a:solidFill>
                  <a:srgbClr val="FF0000"/>
                </a:solidFill>
              </a:rPr>
              <a:t>这反映了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．欧美舆论宣传左右了战争进程</a:t>
            </a:r>
            <a:r>
              <a:rPr lang="en-US" altLang="zh-CN" dirty="0"/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．日本力图变更中国的君主政体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．清朝政府昏庸不谙熟近代外交</a:t>
            </a:r>
            <a:r>
              <a:rPr lang="en-US" altLang="zh-CN" dirty="0"/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．西方媒体鼓动中国的民主革命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3A76067-25C8-4AF0-A4F7-D780FEA1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6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1BDEE0C3-C0F8-4D60-B5D4-074AD683E6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278" y="994527"/>
            <a:ext cx="7695208" cy="4927633"/>
          </a:xfrm>
        </p:spPr>
        <p:txBody>
          <a:bodyPr/>
          <a:lstStyle/>
          <a:p>
            <a:pPr eaLnBrk="1" hangingPunct="1">
              <a:buFont typeface="Arial" charset="0"/>
              <a:buChar char="▐"/>
              <a:defRPr/>
            </a:pPr>
            <a:r>
              <a:rPr lang="zh-CN" altLang="en-US" sz="51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应试</a:t>
            </a:r>
            <a:r>
              <a:rPr lang="zh-CN" altLang="en-US" sz="5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教育</a:t>
            </a:r>
            <a:endParaRPr lang="en-US" altLang="zh-CN" sz="51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charset="0"/>
              <a:buChar char="▐"/>
              <a:defRPr/>
            </a:pPr>
            <a:r>
              <a:rPr lang="zh-CN" altLang="en-US" sz="3402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我认真研究过高考题吗？</a:t>
            </a:r>
            <a:endParaRPr lang="en-US" altLang="zh-CN" sz="3402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知识</a:t>
            </a:r>
            <a:r>
              <a:rPr lang="en-US" altLang="zh-CN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</a:t>
            </a: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素养与拓展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思想</a:t>
            </a:r>
            <a:r>
              <a:rPr lang="en-US" altLang="zh-CN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</a:t>
            </a: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科学的发展观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▐"/>
              <a:defRPr/>
            </a:pP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能力</a:t>
            </a:r>
            <a:r>
              <a:rPr lang="en-US" altLang="zh-CN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</a:t>
            </a:r>
            <a:r>
              <a:rPr lang="zh-CN" altLang="en-US" sz="34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基本历史分析法</a:t>
            </a:r>
            <a:endParaRPr lang="en-US" altLang="zh-CN" sz="34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hangingPunct="1">
              <a:buFont typeface="Arial" charset="0"/>
              <a:buChar char="▐"/>
              <a:defRPr/>
            </a:pPr>
            <a:r>
              <a:rPr lang="en-US" altLang="zh-CN" sz="3402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 sz="3402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真正理解历史科目的高考试题，就是在</a:t>
            </a:r>
            <a:r>
              <a:rPr lang="zh-CN" altLang="en-US" sz="3402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与素质教育交朋友</a:t>
            </a:r>
            <a:r>
              <a:rPr lang="zh-CN" altLang="en-US" sz="3402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</a:p>
          <a:p>
            <a:pPr algn="ctr" eaLnBrk="1" hangingPunct="1">
              <a:buFont typeface="Arial" charset="0"/>
              <a:buChar char="▐"/>
              <a:defRPr/>
            </a:pPr>
            <a:endParaRPr lang="en-US" altLang="zh-CN" sz="340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0198C52F-4B22-42DA-BB45-324973E7D4A2}"/>
              </a:ext>
            </a:extLst>
          </p:cNvPr>
          <p:cNvSpPr txBox="1">
            <a:spLocks/>
          </p:cNvSpPr>
          <p:nvPr/>
        </p:nvSpPr>
        <p:spPr bwMode="auto">
          <a:xfrm>
            <a:off x="148045" y="75571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问题：效率在哪里？</a:t>
            </a:r>
          </a:p>
        </p:txBody>
      </p:sp>
    </p:spTree>
    <p:extLst>
      <p:ext uri="{BB962C8B-B14F-4D97-AF65-F5344CB8AC3E}">
        <p14:creationId xmlns:p14="http://schemas.microsoft.com/office/powerpoint/2010/main" val="2724331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3850898-31DE-4123-8A6E-751D8290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6" y="861905"/>
            <a:ext cx="8220255" cy="4839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30</a:t>
            </a:r>
            <a:r>
              <a:rPr lang="zh-CN" altLang="zh-CN" dirty="0"/>
              <a:t>．</a:t>
            </a:r>
            <a:r>
              <a:rPr lang="en-US" altLang="zh-CN" dirty="0">
                <a:highlight>
                  <a:srgbClr val="FF0000"/>
                </a:highlight>
              </a:rPr>
              <a:t>1948</a:t>
            </a:r>
            <a:r>
              <a:rPr lang="zh-CN" altLang="zh-CN" dirty="0">
                <a:highlight>
                  <a:srgbClr val="FF0000"/>
                </a:highlight>
              </a:rPr>
              <a:t>～</a:t>
            </a:r>
            <a:r>
              <a:rPr lang="en-US" altLang="zh-CN" dirty="0">
                <a:highlight>
                  <a:srgbClr val="FF0000"/>
                </a:highlight>
              </a:rPr>
              <a:t>1949</a:t>
            </a:r>
            <a:r>
              <a:rPr lang="zh-CN" altLang="zh-CN" dirty="0">
                <a:highlight>
                  <a:srgbClr val="FF0000"/>
                </a:highlight>
              </a:rPr>
              <a:t>年夏</a:t>
            </a:r>
            <a:r>
              <a:rPr lang="zh-CN" altLang="zh-CN" dirty="0"/>
              <a:t>，</a:t>
            </a:r>
            <a:r>
              <a:rPr lang="zh-CN" altLang="zh-CN" dirty="0">
                <a:highlight>
                  <a:srgbClr val="00FFFF"/>
                </a:highlight>
              </a:rPr>
              <a:t>英、法、美</a:t>
            </a:r>
            <a:r>
              <a:rPr lang="zh-CN" altLang="zh-CN" dirty="0"/>
              <a:t>等国通过各自渠道同中国共产党接触，试探与将要成立的新政府建立某种形式的外交关系的可能性。</a:t>
            </a:r>
            <a:r>
              <a:rPr lang="zh-CN" altLang="zh-CN" dirty="0">
                <a:highlight>
                  <a:srgbClr val="00FFFF"/>
                </a:highlight>
              </a:rPr>
              <a:t>中共中央</a:t>
            </a:r>
            <a:r>
              <a:rPr lang="zh-CN" altLang="zh-CN" dirty="0"/>
              <a:t>考虑：</a:t>
            </a:r>
            <a:r>
              <a:rPr lang="zh-CN" altLang="zh-CN" dirty="0">
                <a:highlight>
                  <a:srgbClr val="00FF00"/>
                </a:highlight>
              </a:rPr>
              <a:t>不接受</a:t>
            </a:r>
            <a:r>
              <a:rPr lang="zh-CN" altLang="zh-CN" dirty="0"/>
              <a:t>足以束缚手脚的条件；</a:t>
            </a:r>
            <a:r>
              <a:rPr lang="zh-CN" altLang="zh-CN" dirty="0">
                <a:highlight>
                  <a:srgbClr val="00FF00"/>
                </a:highlight>
              </a:rPr>
              <a:t>可以</a:t>
            </a:r>
            <a:r>
              <a:rPr lang="zh-CN" altLang="zh-CN" dirty="0"/>
              <a:t>采取积极办法争取这些国家承认；</a:t>
            </a:r>
            <a:r>
              <a:rPr lang="zh-CN" altLang="zh-CN" dirty="0">
                <a:highlight>
                  <a:srgbClr val="00FF00"/>
                </a:highlight>
              </a:rPr>
              <a:t>也可以</a:t>
            </a:r>
            <a:r>
              <a:rPr lang="zh-CN" altLang="zh-CN" dirty="0"/>
              <a:t>等一等，不急于争取这些国家的承认。</a:t>
            </a:r>
            <a:r>
              <a:rPr lang="zh-CN" altLang="zh-CN" dirty="0">
                <a:solidFill>
                  <a:srgbClr val="FF0000"/>
                </a:solidFill>
              </a:rPr>
              <a:t>这反映出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．中国共产党奉行独立自主的外交政策</a:t>
            </a:r>
            <a:r>
              <a:rPr lang="en-US" altLang="zh-CN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．西方国家放弃了对国民党政权的支持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．中国冲破了美国的外交孤立</a:t>
            </a:r>
            <a:r>
              <a:rPr lang="en-US" altLang="zh-CN" dirty="0"/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．新政府不急于获取国际支持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6565BF-AF83-4FD5-885F-BEF58E3B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D796152-BE13-4DA5-9407-020DFB86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70" y="820376"/>
            <a:ext cx="7886508" cy="4839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34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00FFFF"/>
                </a:highlight>
              </a:rPr>
              <a:t>传统</a:t>
            </a:r>
            <a:r>
              <a:rPr lang="zh-CN" altLang="zh-CN" dirty="0"/>
              <a:t>观点认为，英国成为工业革命发源地，是因为英国最早具备了技术、市场等经济条件；</a:t>
            </a:r>
            <a:r>
              <a:rPr lang="zh-CN" altLang="zh-CN" dirty="0">
                <a:highlight>
                  <a:srgbClr val="00FFFF"/>
                </a:highlight>
              </a:rPr>
              <a:t>后来</a:t>
            </a:r>
            <a:r>
              <a:rPr lang="zh-CN" altLang="zh-CN" dirty="0"/>
              <a:t>有研究者认为，其主要原因是英国建立了君主立宪制度；</a:t>
            </a:r>
            <a:r>
              <a:rPr lang="zh-CN" altLang="zh-CN" dirty="0">
                <a:highlight>
                  <a:srgbClr val="00FFFF"/>
                </a:highlight>
              </a:rPr>
              <a:t>又有</a:t>
            </a:r>
            <a:r>
              <a:rPr lang="zh-CN" altLang="zh-CN" dirty="0"/>
              <a:t>学者提出，煤铁资源丰富、易于开采等自然条件是其重要因素。据此可知，关于工业革命首先在英国发生的</a:t>
            </a:r>
            <a:r>
              <a:rPr lang="zh-CN" altLang="zh-CN" dirty="0">
                <a:solidFill>
                  <a:srgbClr val="FF0000"/>
                </a:solidFill>
              </a:rPr>
              <a:t>认识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．只能有一种正确合理的观点</a:t>
            </a:r>
            <a:r>
              <a:rPr lang="en-US" altLang="zh-CN" dirty="0"/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．随着研究视角拓展而趋于全面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．缺少对欧洲其他国家的观察</a:t>
            </a:r>
            <a:r>
              <a:rPr lang="en-US" altLang="zh-CN" dirty="0"/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．后期学者研究比传统观点可信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280B6D1-972E-4C54-8234-14EF9638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1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E787657-40DA-4CEA-9AFE-17C00D54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94" y="980057"/>
            <a:ext cx="8169374" cy="4839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29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FF0000"/>
                </a:highlight>
              </a:rPr>
              <a:t>五四运动后</a:t>
            </a:r>
            <a:r>
              <a:rPr lang="zh-CN" altLang="zh-CN" dirty="0"/>
              <a:t>，出现了社会主义是否适合中国国情的争论，</a:t>
            </a:r>
            <a:r>
              <a:rPr lang="zh-CN" altLang="zh-CN" dirty="0">
                <a:highlight>
                  <a:srgbClr val="00FFFF"/>
                </a:highlight>
              </a:rPr>
              <a:t>有人</a:t>
            </a:r>
            <a:r>
              <a:rPr lang="zh-CN" altLang="zh-CN" dirty="0"/>
              <a:t>反对走俄国式的道路，认为救中国只有一条路，就是“增加富力”，发展实业；</a:t>
            </a:r>
            <a:r>
              <a:rPr lang="zh-CN" altLang="zh-CN" dirty="0">
                <a:highlight>
                  <a:srgbClr val="00FFFF"/>
                </a:highlight>
              </a:rPr>
              <a:t>还有人</a:t>
            </a:r>
            <a:r>
              <a:rPr lang="zh-CN" altLang="zh-CN" dirty="0"/>
              <a:t>主张“采用劳农主义的直接行动，达到社会革命的目的”。这场争论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．确定了新民主主义革命的道路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．使思想界认清了欧美的社会制度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．在思想上为中国共产党的成立准备了条件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．消除了知识分子在救亡图存方式上的分歧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16B3A62-AC62-47F3-ACD8-8280D433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A807198-DBB7-44D7-8B37-570E003D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32</a:t>
            </a:r>
            <a:r>
              <a:rPr lang="zh-CN" altLang="zh-CN" dirty="0"/>
              <a:t>．古代雅典的梭伦在诗中写道：“作恶的人每每致富，而好人往往贫穷；</a:t>
            </a:r>
            <a:r>
              <a:rPr lang="zh-CN" altLang="zh-CN" dirty="0">
                <a:highlight>
                  <a:srgbClr val="00FFFF"/>
                </a:highlight>
              </a:rPr>
              <a:t>但是</a:t>
            </a:r>
            <a:r>
              <a:rPr lang="zh-CN" altLang="zh-CN" dirty="0"/>
              <a:t>，我们不愿意把我们的道德和他们的财富交换，</a:t>
            </a:r>
            <a:r>
              <a:rPr lang="zh-CN" altLang="zh-CN" dirty="0">
                <a:highlight>
                  <a:srgbClr val="00FFFF"/>
                </a:highlight>
              </a:rPr>
              <a:t>因为</a:t>
            </a:r>
            <a:r>
              <a:rPr lang="zh-CN" altLang="zh-CN" dirty="0">
                <a:highlight>
                  <a:srgbClr val="00FF00"/>
                </a:highlight>
              </a:rPr>
              <a:t>道德</a:t>
            </a:r>
            <a:r>
              <a:rPr lang="zh-CN" altLang="zh-CN" dirty="0"/>
              <a:t>是永远存在的，而</a:t>
            </a:r>
            <a:r>
              <a:rPr lang="zh-CN" altLang="zh-CN" dirty="0">
                <a:highlight>
                  <a:srgbClr val="00FF00"/>
                </a:highlight>
              </a:rPr>
              <a:t>财富</a:t>
            </a:r>
            <a:r>
              <a:rPr lang="zh-CN" altLang="zh-CN" dirty="0"/>
              <a:t>每天在更换主人。”据此可知，梭伦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．反对奴隶制度</a:t>
            </a:r>
            <a:r>
              <a:rPr lang="en-US" altLang="zh-CN" dirty="0"/>
              <a:t>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．主张权利平等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．抨击贫富差别</a:t>
            </a:r>
            <a:r>
              <a:rPr lang="en-US" altLang="zh-CN" dirty="0"/>
              <a:t>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．具有人文精神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7CF8494-52D2-4B52-9DB0-D1131077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9F7F46-E06A-4B2B-8BBD-3D9B87790FE3}"/>
              </a:ext>
            </a:extLst>
          </p:cNvPr>
          <p:cNvSpPr/>
          <p:nvPr/>
        </p:nvSpPr>
        <p:spPr>
          <a:xfrm rot="20560830">
            <a:off x="4113010" y="3345023"/>
            <a:ext cx="2723823" cy="1107996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rgbClr val="EAF5FC">
                <a:lumMod val="50000"/>
              </a:srgb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84ADE4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香如故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57AB0D-7F33-4DFE-A8E0-974F238954EA}"/>
              </a:ext>
            </a:extLst>
          </p:cNvPr>
          <p:cNvSpPr/>
          <p:nvPr/>
        </p:nvSpPr>
        <p:spPr>
          <a:xfrm rot="20505673">
            <a:off x="4810258" y="4579053"/>
            <a:ext cx="3570208" cy="1107996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rgbClr val="AE600A">
                <a:lumMod val="40000"/>
                <a:lumOff val="60000"/>
              </a:srgb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EAF5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零落泥尘</a:t>
            </a:r>
          </a:p>
        </p:txBody>
      </p:sp>
    </p:spTree>
    <p:extLst>
      <p:ext uri="{BB962C8B-B14F-4D97-AF65-F5344CB8AC3E}">
        <p14:creationId xmlns:p14="http://schemas.microsoft.com/office/powerpoint/2010/main" val="15321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591A2-D5E7-45BF-AB78-D9800CCE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4B9A34-B3F8-40C3-A054-E74BAF0B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8" y="908558"/>
            <a:ext cx="7901787" cy="5102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认识</a:t>
            </a:r>
            <a:r>
              <a:rPr lang="en-US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C</a:t>
            </a:r>
            <a:r>
              <a:rPr lang="zh-CN" altLang="zh-CN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：难题和错题的反思归纳（满分捷径）</a:t>
            </a:r>
            <a:endParaRPr lang="zh-CN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en-US" altLang="zh-CN" sz="2268" b="1" dirty="0"/>
              <a:t>——</a:t>
            </a:r>
            <a:r>
              <a:rPr lang="zh-CN" altLang="zh-CN" sz="2268" b="1" dirty="0"/>
              <a:t>找找大家都错的试题做错原因</a:t>
            </a:r>
            <a:endParaRPr lang="en-US" altLang="zh-CN" sz="2268" b="1" dirty="0"/>
          </a:p>
          <a:p>
            <a:pPr>
              <a:lnSpc>
                <a:spcPct val="100000"/>
              </a:lnSpc>
            </a:pPr>
            <a:r>
              <a:rPr lang="en-US" altLang="zh-CN" sz="2268" b="1" dirty="0"/>
              <a:t>——</a:t>
            </a:r>
            <a:r>
              <a:rPr lang="zh-CN" altLang="zh-CN" sz="2268" b="1" dirty="0"/>
              <a:t>找找自己额外错题的所错原因</a:t>
            </a:r>
          </a:p>
          <a:p>
            <a:pPr fontAlgn="ctr">
              <a:lnSpc>
                <a:spcPct val="100000"/>
              </a:lnSpc>
            </a:pP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33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1847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年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月，正义者同盟改名为共产主义者同盟，以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全世界无产者，联合起来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的新口号代替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人人皆兄弟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的旧口号，并规定同盟的目的是：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通过传播财产公有的理论并尽快地求其实现，使人类得到解放。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这一变化说明</a:t>
            </a:r>
          </a:p>
          <a:p>
            <a:pPr fontAlgn="ctr">
              <a:lnSpc>
                <a:spcPct val="100000"/>
              </a:lnSpc>
            </a:pP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．共产主义者同盟接受了马克思的革命理论</a:t>
            </a:r>
          </a:p>
          <a:p>
            <a:pPr fontAlgn="ctr">
              <a:lnSpc>
                <a:spcPct val="100000"/>
              </a:lnSpc>
            </a:pP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．马克思主义的诞生推动了无产阶级的斗争</a:t>
            </a:r>
          </a:p>
          <a:p>
            <a:pPr fontAlgn="ctr">
              <a:lnSpc>
                <a:spcPct val="100000"/>
              </a:lnSpc>
            </a:pP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．工人运动在欧洲的主要资本主义国家开始兴起</a:t>
            </a:r>
          </a:p>
          <a:p>
            <a:pPr fontAlgn="ctr">
              <a:lnSpc>
                <a:spcPct val="100000"/>
              </a:lnSpc>
            </a:pP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．无产阶级与资产阶级的矛盾成为社会主要矛盾</a:t>
            </a:r>
          </a:p>
          <a:p>
            <a:pPr>
              <a:lnSpc>
                <a:spcPct val="100000"/>
              </a:lnSpc>
            </a:pPr>
            <a:endParaRPr lang="zh-CN" altLang="en-US" sz="2268" dirty="0"/>
          </a:p>
        </p:txBody>
      </p:sp>
    </p:spTree>
    <p:extLst>
      <p:ext uri="{BB962C8B-B14F-4D97-AF65-F5344CB8AC3E}">
        <p14:creationId xmlns:p14="http://schemas.microsoft.com/office/powerpoint/2010/main" val="41139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AA654-2C8B-43CB-8BEA-AC4B5414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收敛的刀锋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D69C93-231B-4FDC-8FE3-DD130BC8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altLang="zh-CN" sz="2268" dirty="0">
                <a:solidFill>
                  <a:schemeClr val="tx1">
                    <a:lumMod val="50000"/>
                  </a:schemeClr>
                </a:solidFill>
              </a:rPr>
              <a:t>33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【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2018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年新课标全国Ⅰ卷】</a:t>
            </a:r>
            <a:r>
              <a:rPr lang="zh-CN" altLang="zh-CN" sz="2268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26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ea"/>
                <a:ea typeface="+mj-ea"/>
              </a:rPr>
              <a:t>1847</a:t>
            </a:r>
            <a:r>
              <a:rPr lang="zh-CN" altLang="zh-CN" sz="226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ea"/>
                <a:ea typeface="+mj-ea"/>
              </a:rPr>
              <a:t>年</a:t>
            </a:r>
            <a:r>
              <a:rPr lang="en-US" altLang="zh-CN" sz="226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ea"/>
                <a:ea typeface="+mj-ea"/>
              </a:rPr>
              <a:t>6</a:t>
            </a:r>
            <a:r>
              <a:rPr lang="zh-CN" altLang="zh-CN" sz="226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ea"/>
                <a:ea typeface="+mj-ea"/>
              </a:rPr>
              <a:t>月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，正义者同盟</a:t>
            </a:r>
            <a:r>
              <a:rPr lang="zh-CN" altLang="zh-CN" sz="2268" b="1" dirty="0">
                <a:solidFill>
                  <a:srgbClr val="FF0000"/>
                </a:solidFill>
              </a:rPr>
              <a:t>改名为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共产主义者同盟，以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全世界无产者，联合起来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的</a:t>
            </a:r>
            <a:r>
              <a:rPr lang="zh-CN" altLang="zh-CN" sz="2268" b="1" dirty="0">
                <a:solidFill>
                  <a:srgbClr val="FF0000"/>
                </a:solidFill>
              </a:rPr>
              <a:t>新口号代替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人人皆兄弟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的旧口号，</a:t>
            </a:r>
            <a:r>
              <a:rPr lang="zh-CN" altLang="zh-CN" sz="2268" b="1" dirty="0">
                <a:solidFill>
                  <a:srgbClr val="FF0000"/>
                </a:solidFill>
              </a:rPr>
              <a:t>并规定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同盟的目的是：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通过传播财产公有的理论并尽快地求其实现，使人类得到解放。</a:t>
            </a:r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这一</a:t>
            </a:r>
            <a:r>
              <a:rPr lang="zh-CN" altLang="zh-CN" sz="2268" b="1" dirty="0">
                <a:solidFill>
                  <a:srgbClr val="FF0000"/>
                </a:solidFill>
                <a:highlight>
                  <a:srgbClr val="FFFF00"/>
                </a:highlight>
              </a:rPr>
              <a:t>变化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说明</a:t>
            </a:r>
          </a:p>
          <a:p>
            <a:pPr fontAlgn="ctr"/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共产主义者同盟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接受了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马克思的革命理论</a:t>
            </a:r>
          </a:p>
          <a:p>
            <a:pPr fontAlgn="ctr"/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马克思主义的诞生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推动了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无产阶级的斗争</a:t>
            </a:r>
          </a:p>
          <a:p>
            <a:pPr fontAlgn="ctr"/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工人运动在欧洲的主要资本主义国家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开始兴起</a:t>
            </a:r>
          </a:p>
          <a:p>
            <a:pPr fontAlgn="ctr"/>
            <a:r>
              <a:rPr lang="en-US" altLang="zh-CN" sz="2268" b="1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无产阶级与资产阶级的矛盾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FF"/>
                </a:highlight>
              </a:rPr>
              <a:t>成为</a:t>
            </a:r>
            <a:r>
              <a:rPr lang="zh-CN" altLang="zh-CN" sz="2268" b="1" dirty="0">
                <a:solidFill>
                  <a:schemeClr val="tx1">
                    <a:lumMod val="50000"/>
                  </a:schemeClr>
                </a:solidFill>
                <a:highlight>
                  <a:srgbClr val="00FF00"/>
                </a:highlight>
              </a:rPr>
              <a:t>社会主要矛盾</a:t>
            </a:r>
          </a:p>
          <a:p>
            <a:endParaRPr lang="zh-CN" altLang="en-US" sz="2268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5980F024-30C8-4E53-A6D5-BC4B31A3C42A}"/>
              </a:ext>
            </a:extLst>
          </p:cNvPr>
          <p:cNvSpPr/>
          <p:nvPr/>
        </p:nvSpPr>
        <p:spPr>
          <a:xfrm>
            <a:off x="4116258" y="2680021"/>
            <a:ext cx="4114730" cy="550196"/>
          </a:xfrm>
          <a:prstGeom prst="wedgeRoundRectCallout">
            <a:avLst>
              <a:gd name="adj1" fmla="val -65889"/>
              <a:gd name="adj2" fmla="val 1493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出现、开端</a:t>
            </a: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</a:p>
        </p:txBody>
      </p:sp>
      <p:sp>
        <p:nvSpPr>
          <p:cNvPr id="5" name="圆角矩形标注 5">
            <a:extLst>
              <a:ext uri="{FF2B5EF4-FFF2-40B4-BE49-F238E27FC236}">
                <a16:creationId xmlns:a16="http://schemas.microsoft.com/office/drawing/2014/main" id="{1410175F-0DB6-49E8-A668-D5B88E24F939}"/>
              </a:ext>
            </a:extLst>
          </p:cNvPr>
          <p:cNvSpPr/>
          <p:nvPr/>
        </p:nvSpPr>
        <p:spPr>
          <a:xfrm>
            <a:off x="4418733" y="5621518"/>
            <a:ext cx="3779511" cy="476286"/>
          </a:xfrm>
          <a:prstGeom prst="wedgeRoundRectCallout">
            <a:avLst>
              <a:gd name="adj1" fmla="val -59125"/>
              <a:gd name="adj2" fmla="val -90544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阶级矛盾</a:t>
            </a: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常量</a:t>
            </a:r>
          </a:p>
        </p:txBody>
      </p:sp>
    </p:spTree>
    <p:extLst>
      <p:ext uri="{BB962C8B-B14F-4D97-AF65-F5344CB8AC3E}">
        <p14:creationId xmlns:p14="http://schemas.microsoft.com/office/powerpoint/2010/main" val="36904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7" b="30400"/>
          <a:stretch>
            <a:fillRect/>
          </a:stretch>
        </p:blipFill>
        <p:spPr>
          <a:xfrm>
            <a:off x="-170317" y="4081407"/>
            <a:ext cx="8923871" cy="162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副标题 2"/>
          <p:cNvSpPr txBox="1"/>
          <p:nvPr/>
        </p:nvSpPr>
        <p:spPr bwMode="auto">
          <a:xfrm>
            <a:off x="389843" y="3207601"/>
            <a:ext cx="8096151" cy="9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None/>
              <a:defRPr sz="20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24" b="0" i="0" u="none" strike="noStrike" kern="1200" cap="none" spc="0" normalizeH="0" baseline="0" noProof="0" dirty="0">
                <a:ln>
                  <a:noFill/>
                </a:ln>
                <a:solidFill>
                  <a:srgbClr val="454749">
                    <a:lumMod val="50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3024" b="0" i="0" u="none" strike="noStrike" kern="1200" cap="none" spc="0" normalizeH="0" baseline="0" noProof="0" dirty="0">
                <a:ln>
                  <a:noFill/>
                </a:ln>
                <a:solidFill>
                  <a:srgbClr val="454749">
                    <a:lumMod val="50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被忽视的一个国卷选择点</a:t>
            </a:r>
          </a:p>
        </p:txBody>
      </p:sp>
      <p:sp>
        <p:nvSpPr>
          <p:cNvPr id="96260" name="TextBox 8"/>
          <p:cNvSpPr txBox="1">
            <a:spLocks noChangeArrowheads="1"/>
          </p:cNvSpPr>
          <p:nvPr/>
        </p:nvSpPr>
        <p:spPr bwMode="auto">
          <a:xfrm>
            <a:off x="4267880" y="5731655"/>
            <a:ext cx="4218114" cy="54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864017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268" b="0" i="0" u="none" strike="noStrike" kern="1200" cap="none" spc="0" normalizeH="0" baseline="0" noProof="0" dirty="0">
                <a:ln>
                  <a:noFill/>
                </a:ln>
                <a:solidFill>
                  <a:srgbClr val="454749">
                    <a:lumMod val="50000"/>
                  </a:srgbClr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湖南省长沙市第一中学  瞿建湘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450" y="1031273"/>
            <a:ext cx="7212335" cy="2266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866" b="0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变量当道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846" y="-25875"/>
            <a:ext cx="2449472" cy="77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湖南</a:t>
            </a:r>
            <a:r>
              <a:rPr kumimoji="0" lang="en-US" altLang="zh-CN" sz="34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·</a:t>
            </a:r>
            <a:r>
              <a:rPr kumimoji="0" lang="zh-CN" altLang="en-US" sz="34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长沙</a:t>
            </a:r>
          </a:p>
        </p:txBody>
      </p:sp>
    </p:spTree>
    <p:extLst>
      <p:ext uri="{BB962C8B-B14F-4D97-AF65-F5344CB8AC3E}">
        <p14:creationId xmlns:p14="http://schemas.microsoft.com/office/powerpoint/2010/main" val="7544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8497" y="1580194"/>
            <a:ext cx="7426246" cy="4276354"/>
          </a:xfrm>
        </p:spPr>
        <p:txBody>
          <a:bodyPr/>
          <a:lstStyle/>
          <a:p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）背景、原因、目的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为什么（历史从何处而来）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因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2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）理解、特点、表明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是什么（历史的本来面貌）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是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）比较、发展、变化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</a:rPr>
              <a:t>看什么（历史的参照演变）</a:t>
            </a:r>
            <a:r>
              <a:rPr lang="en-US" altLang="zh-CN" sz="2268" b="1" dirty="0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highlight>
                  <a:srgbClr val="FFFF00"/>
                </a:highlight>
                <a:latin typeface="+mj-ea"/>
                <a:ea typeface="+mj-ea"/>
              </a:rPr>
              <a:t>变</a:t>
            </a:r>
            <a:endParaRPr lang="en-US" altLang="zh-CN" sz="2268" b="1" dirty="0">
              <a:solidFill>
                <a:srgbClr val="C00000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（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4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）影响、作用、认识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有什么（历史向何处而去）</a:t>
            </a:r>
            <a:r>
              <a:rPr lang="en-US" altLang="zh-CN" sz="2268" b="1" dirty="0">
                <a:solidFill>
                  <a:srgbClr val="C00000"/>
                </a:solidFill>
                <a:latin typeface="+mj-ea"/>
                <a:ea typeface="+mj-ea"/>
              </a:rPr>
              <a:t>——</a:t>
            </a:r>
            <a:r>
              <a:rPr lang="zh-CN" altLang="en-US" sz="2268" b="1" dirty="0">
                <a:solidFill>
                  <a:srgbClr val="C00000"/>
                </a:solidFill>
                <a:latin typeface="+mj-ea"/>
                <a:ea typeface="+mj-ea"/>
              </a:rPr>
              <a:t>果</a:t>
            </a:r>
            <a:endParaRPr lang="en-US" altLang="zh-CN" sz="2268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zh-CN" altLang="en-US" sz="2268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18497" y="1675642"/>
            <a:ext cx="0" cy="4489346"/>
          </a:xfrm>
          <a:prstGeom prst="straightConnector1">
            <a:avLst/>
          </a:prstGeom>
          <a:ln w="152400" cap="flat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1022" y="1580194"/>
            <a:ext cx="824521" cy="37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3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zh-CN" altLang="en-US" sz="4158" b="0" i="0" u="none" strike="noStrike" kern="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历史的轨迹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326" y="927168"/>
            <a:ext cx="7687426" cy="557717"/>
          </a:xfrm>
          <a:prstGeom prst="rect">
            <a:avLst/>
          </a:prstGeom>
          <a:solidFill>
            <a:srgbClr val="0066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24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设问</a:t>
            </a:r>
            <a:r>
              <a:rPr kumimoji="0" lang="en-US" altLang="zh-CN" sz="3024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3024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从以下四大角度入手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238178" y="42362"/>
            <a:ext cx="7777234" cy="661477"/>
          </a:xfrm>
          <a:prstGeom prst="rect">
            <a:avLst/>
          </a:prstGeom>
        </p:spPr>
        <p:txBody>
          <a:bodyPr vert="horz" lIns="86397" tIns="43198" rIns="86397" bIns="43198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30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选择题的设问格式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59BC66-66B9-413C-AE99-AFC47D69E852}"/>
              </a:ext>
            </a:extLst>
          </p:cNvPr>
          <p:cNvSpPr txBox="1"/>
          <p:nvPr/>
        </p:nvSpPr>
        <p:spPr>
          <a:xfrm>
            <a:off x="1229383" y="4396783"/>
            <a:ext cx="6668007" cy="62164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864017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历史是前进的河，而非安静的湖。</a:t>
            </a:r>
          </a:p>
        </p:txBody>
      </p:sp>
    </p:spTree>
    <p:extLst>
      <p:ext uri="{BB962C8B-B14F-4D97-AF65-F5344CB8AC3E}">
        <p14:creationId xmlns:p14="http://schemas.microsoft.com/office/powerpoint/2010/main" val="9451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内容占位符 2"/>
          <p:cNvSpPr>
            <a:spLocks noGrp="1"/>
          </p:cNvSpPr>
          <p:nvPr>
            <p:ph idx="1"/>
          </p:nvPr>
        </p:nvSpPr>
        <p:spPr>
          <a:xfrm>
            <a:off x="321273" y="1093530"/>
            <a:ext cx="7900714" cy="5103138"/>
          </a:xfrm>
        </p:spPr>
        <p:txBody>
          <a:bodyPr/>
          <a:lstStyle/>
          <a:p>
            <a:pPr>
              <a:defRPr/>
            </a:pPr>
            <a:r>
              <a:rPr lang="zh-CN" altLang="zh-CN" sz="264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2010</a:t>
            </a:r>
            <a:r>
              <a:rPr lang="zh-CN" altLang="zh-CN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年高考新课程卷</a:t>
            </a:r>
            <a:r>
              <a:rPr lang="zh-CN" altLang="zh-CN" sz="264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25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．柳宗元在《封建论》中评价秦始皇废封建、行郡县说：“其为制，公之大者也……公天下之端自秦始。”</a:t>
            </a:r>
            <a:r>
              <a:rPr lang="zh-CN" altLang="zh-CN" sz="2646" dirty="0">
                <a:solidFill>
                  <a:srgbClr val="FF0000"/>
                </a:solidFill>
              </a:rPr>
              <a:t>郡县制为“公天下”之开端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，主要体现在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(0. 12 </a:t>
            </a:r>
            <a:r>
              <a:rPr lang="zh-CN" altLang="en-US" sz="2646" dirty="0">
                <a:solidFill>
                  <a:schemeClr val="tx1">
                    <a:lumMod val="50000"/>
                  </a:schemeClr>
                </a:solidFill>
              </a:rPr>
              <a:t>）</a:t>
            </a:r>
            <a:endParaRPr lang="zh-CN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．百姓不再是封君的属民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    	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．更有利于皇帝集权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．制度法令的统一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		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．依据才干政绩任免官吏</a:t>
            </a:r>
            <a:endParaRPr lang="zh-CN" altLang="en-US" sz="2646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02445" y="2016054"/>
            <a:ext cx="1045529" cy="408011"/>
          </a:xfrm>
          <a:prstGeom prst="roundRect">
            <a:avLst/>
          </a:prstGeom>
          <a:solidFill>
            <a:srgbClr val="FFFF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86836" y="2424065"/>
            <a:ext cx="821473" cy="475513"/>
          </a:xfrm>
          <a:prstGeom prst="roundRect">
            <a:avLst/>
          </a:prstGeom>
          <a:solidFill>
            <a:srgbClr val="80C2ED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237270" y="46502"/>
            <a:ext cx="7777711" cy="661517"/>
          </a:xfrm>
        </p:spPr>
        <p:txBody>
          <a:bodyPr/>
          <a:lstStyle/>
          <a:p>
            <a:pPr>
              <a:defRPr/>
            </a:pPr>
            <a:r>
              <a:rPr lang="zh-CN" altLang="en-US" sz="3780" dirty="0"/>
              <a:t>变量当道</a:t>
            </a:r>
          </a:p>
        </p:txBody>
      </p:sp>
      <p:sp>
        <p:nvSpPr>
          <p:cNvPr id="9" name="圆角矩形标注 3"/>
          <p:cNvSpPr/>
          <p:nvPr/>
        </p:nvSpPr>
        <p:spPr>
          <a:xfrm>
            <a:off x="5204913" y="3184585"/>
            <a:ext cx="2380564" cy="921025"/>
          </a:xfrm>
          <a:prstGeom prst="wedgeRoundRectCallout">
            <a:avLst>
              <a:gd name="adj1" fmla="val -102006"/>
              <a:gd name="adj2" fmla="val -74662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出现、开端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</a:p>
        </p:txBody>
      </p:sp>
    </p:spTree>
    <p:extLst>
      <p:ext uri="{BB962C8B-B14F-4D97-AF65-F5344CB8AC3E}">
        <p14:creationId xmlns:p14="http://schemas.microsoft.com/office/powerpoint/2010/main" val="37886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9273" y="1131030"/>
            <a:ext cx="7824211" cy="499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岳麓版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必修一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第</a:t>
            </a: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1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课：</a:t>
            </a: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夏商制度与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西周封建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40790" y="3172586"/>
          <a:ext cx="6304670" cy="295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4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/>
                        <a:t>封建制</a:t>
                      </a:r>
                    </a:p>
                  </a:txBody>
                  <a:tcPr marL="86417" marR="86417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/>
                        <a:t>郡县制</a:t>
                      </a:r>
                    </a:p>
                  </a:txBody>
                  <a:tcPr marL="86417" marR="86417" marT="43195" marB="43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69">
                <a:tc>
                  <a:txBody>
                    <a:bodyPr/>
                    <a:lstStyle/>
                    <a:p>
                      <a:r>
                        <a:rPr lang="zh-CN" altLang="zh-CN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私天下</a:t>
                      </a:r>
                      <a:endParaRPr lang="zh-CN" altLang="en-US" sz="2600" b="1" dirty="0"/>
                    </a:p>
                  </a:txBody>
                  <a:tcPr marL="86417" marR="86417" marT="43195" marB="43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600" b="1" dirty="0"/>
                    </a:p>
                  </a:txBody>
                  <a:tcPr marL="86417" marR="86417" marT="43195" marB="43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6">
                <a:tc>
                  <a:txBody>
                    <a:bodyPr/>
                    <a:lstStyle/>
                    <a:p>
                      <a:r>
                        <a:rPr lang="zh-CN" altLang="en-US" sz="2600" b="1" dirty="0">
                          <a:solidFill>
                            <a:srgbClr val="0070C0"/>
                          </a:solidFill>
                        </a:rPr>
                        <a:t>分封制</a:t>
                      </a:r>
                      <a:r>
                        <a:rPr lang="zh-CN" altLang="en-US" sz="2600" b="1" dirty="0">
                          <a:solidFill>
                            <a:srgbClr val="FF0000"/>
                          </a:solidFill>
                        </a:rPr>
                        <a:t>下世卿世禄</a:t>
                      </a:r>
                    </a:p>
                  </a:txBody>
                  <a:tcPr marL="86417" marR="86417" marT="43195" marB="43195"/>
                </a:tc>
                <a:tc>
                  <a:txBody>
                    <a:bodyPr/>
                    <a:lstStyle/>
                    <a:p>
                      <a:endParaRPr lang="zh-CN" altLang="en-US" sz="2600" b="1" dirty="0"/>
                    </a:p>
                  </a:txBody>
                  <a:tcPr marL="86417" marR="86417" marT="43195" marB="43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286">
                <a:tc>
                  <a:txBody>
                    <a:bodyPr/>
                    <a:lstStyle/>
                    <a:p>
                      <a:r>
                        <a:rPr lang="zh-CN" altLang="en-US" sz="2600" b="1" dirty="0">
                          <a:solidFill>
                            <a:srgbClr val="0070C0"/>
                          </a:solidFill>
                        </a:rPr>
                        <a:t>宗法制</a:t>
                      </a:r>
                      <a:r>
                        <a:rPr lang="zh-CN" altLang="en-US" sz="2600" b="1" dirty="0"/>
                        <a:t>的</a:t>
                      </a:r>
                      <a:r>
                        <a:rPr lang="zh-CN" altLang="en-US" sz="2600" b="1" dirty="0">
                          <a:solidFill>
                            <a:srgbClr val="FF0000"/>
                          </a:solidFill>
                        </a:rPr>
                        <a:t>血缘继承</a:t>
                      </a:r>
                    </a:p>
                  </a:txBody>
                  <a:tcPr marL="86417" marR="86417" marT="43195" marB="43195"/>
                </a:tc>
                <a:tc>
                  <a:txBody>
                    <a:bodyPr/>
                    <a:lstStyle/>
                    <a:p>
                      <a:endParaRPr lang="zh-CN" altLang="en-US" sz="2600" b="1" dirty="0"/>
                    </a:p>
                  </a:txBody>
                  <a:tcPr marL="86417" marR="86417" marT="43195" marB="43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69">
                <a:tc>
                  <a:txBody>
                    <a:bodyPr/>
                    <a:lstStyle/>
                    <a:p>
                      <a:r>
                        <a:rPr lang="zh-CN" altLang="en-US" sz="2600" b="1" dirty="0"/>
                        <a:t>贵族制</a:t>
                      </a:r>
                    </a:p>
                  </a:txBody>
                  <a:tcPr marL="86417" marR="86417" marT="43195" marB="43195"/>
                </a:tc>
                <a:tc>
                  <a:txBody>
                    <a:bodyPr/>
                    <a:lstStyle/>
                    <a:p>
                      <a:endParaRPr lang="zh-CN" altLang="en-US" sz="2600" b="1" dirty="0"/>
                    </a:p>
                  </a:txBody>
                  <a:tcPr marL="86417" marR="86417" marT="43195" marB="43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6273" y="1641044"/>
            <a:ext cx="7591705" cy="1313821"/>
          </a:xfrm>
          <a:prstGeom prst="rect">
            <a:avLst/>
          </a:prstGeom>
          <a:solidFill>
            <a:srgbClr val="EDF8FE">
              <a:alpha val="60000"/>
            </a:srgbClr>
          </a:solidFill>
        </p:spPr>
        <p:txBody>
          <a:bodyPr>
            <a:spAutoFit/>
          </a:bodyPr>
          <a:lstStyle/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岳麓版必修一第</a:t>
            </a: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2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课：“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为使各级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官僚机构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正常运行和更好地发挥应有效能，秦帝国还制定了一套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选拔和考察官吏的制度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。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”（殿最制）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78372" y="3781602"/>
            <a:ext cx="120898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公天下</a:t>
            </a:r>
            <a:endParaRPr kumimoji="0" lang="zh-CN" altLang="en-US" sz="2646" b="1" i="0" u="none" strike="noStrike" kern="120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10871" y="4389118"/>
            <a:ext cx="3257623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郡县制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下的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官员任免</a:t>
            </a:r>
          </a:p>
        </p:txBody>
      </p:sp>
      <p:sp>
        <p:nvSpPr>
          <p:cNvPr id="9" name="矩形 8"/>
          <p:cNvSpPr/>
          <p:nvPr/>
        </p:nvSpPr>
        <p:spPr>
          <a:xfrm>
            <a:off x="3910871" y="4996635"/>
            <a:ext cx="3257623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选官制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下的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才干政绩</a:t>
            </a:r>
            <a:endParaRPr kumimoji="0" lang="zh-CN" altLang="en-US" sz="264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78372" y="5604151"/>
            <a:ext cx="120898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官僚制</a:t>
            </a:r>
          </a:p>
        </p:txBody>
      </p:sp>
      <p:sp>
        <p:nvSpPr>
          <p:cNvPr id="13" name="标题 2">
            <a:extLst>
              <a:ext uri="{FF2B5EF4-FFF2-40B4-BE49-F238E27FC236}">
                <a16:creationId xmlns:a16="http://schemas.microsoft.com/office/drawing/2014/main" id="{62576EA9-3AF9-48C5-84C3-674BC195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46502"/>
            <a:ext cx="8028027" cy="66151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难题的棒喝与重现</a:t>
            </a:r>
          </a:p>
        </p:txBody>
      </p:sp>
    </p:spTree>
    <p:extLst>
      <p:ext uri="{BB962C8B-B14F-4D97-AF65-F5344CB8AC3E}">
        <p14:creationId xmlns:p14="http://schemas.microsoft.com/office/powerpoint/2010/main" val="6652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1">
            <a:extLst>
              <a:ext uri="{FF2B5EF4-FFF2-40B4-BE49-F238E27FC236}">
                <a16:creationId xmlns:a16="http://schemas.microsoft.com/office/drawing/2014/main" id="{5CB28814-00FC-465B-9EE5-7347E104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7" y="1519252"/>
            <a:ext cx="7620206" cy="474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1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、深入考试</a:t>
            </a:r>
            <a:r>
              <a:rPr lang="zh-CN" altLang="zh-CN" sz="3024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说明</a:t>
            </a:r>
            <a:r>
              <a:rPr lang="zh-CN" altLang="en-US" sz="3024" b="1">
                <a:latin typeface="华文中宋" panose="02010600040101010101" pitchFamily="2" charset="-122"/>
                <a:ea typeface="华文中宋" panose="02010600040101010101" pitchFamily="2" charset="-122"/>
              </a:rPr>
              <a:t>（不仅是考纲）</a:t>
            </a:r>
            <a:endParaRPr lang="en-US" altLang="zh-CN" sz="3024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——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理解高考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指导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方向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，说明更有意义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2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归纳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试卷</a:t>
            </a:r>
            <a:r>
              <a:rPr lang="zh-CN" altLang="en-US" sz="3024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形式</a:t>
            </a:r>
            <a:r>
              <a:rPr lang="zh-CN" altLang="en-US" sz="3024" b="1">
                <a:latin typeface="华文中宋" panose="02010600040101010101" pitchFamily="2" charset="-122"/>
                <a:ea typeface="华文中宋" panose="02010600040101010101" pitchFamily="2" charset="-122"/>
              </a:rPr>
              <a:t>（不仅是内容）</a:t>
            </a:r>
            <a:endParaRPr lang="en-US" altLang="zh-CN" sz="3024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——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认识高考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考什么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，在形式不在内容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3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、整理考情</a:t>
            </a:r>
            <a:r>
              <a:rPr lang="zh-CN" altLang="zh-CN" sz="3024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反馈</a:t>
            </a:r>
            <a:r>
              <a:rPr lang="zh-CN" altLang="en-US" sz="3024" b="1">
                <a:latin typeface="华文中宋" panose="02010600040101010101" pitchFamily="2" charset="-122"/>
                <a:ea typeface="华文中宋" panose="02010600040101010101" pitchFamily="2" charset="-122"/>
              </a:rPr>
              <a:t>（不仅是成绩）</a:t>
            </a:r>
            <a:endParaRPr lang="en-US" altLang="zh-CN" sz="3024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——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反省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师生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薄弱</a:t>
            </a:r>
            <a:r>
              <a:rPr lang="zh-CN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之处</a:t>
            </a:r>
            <a:r>
              <a:rPr lang="zh-CN" altLang="en-US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，争取有效提高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24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 </a:t>
            </a:r>
            <a:endParaRPr lang="zh-CN" altLang="zh-CN" sz="3024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49741889-BD26-4D8E-851A-3FACAE14B989}"/>
              </a:ext>
            </a:extLst>
          </p:cNvPr>
          <p:cNvSpPr txBox="1">
            <a:spLocks/>
          </p:cNvSpPr>
          <p:nvPr/>
        </p:nvSpPr>
        <p:spPr bwMode="auto">
          <a:xfrm>
            <a:off x="148045" y="75571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问题：效率在哪里？</a:t>
            </a:r>
          </a:p>
        </p:txBody>
      </p:sp>
    </p:spTree>
    <p:extLst>
      <p:ext uri="{BB962C8B-B14F-4D97-AF65-F5344CB8AC3E}">
        <p14:creationId xmlns:p14="http://schemas.microsoft.com/office/powerpoint/2010/main" val="678116767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46" dirty="0"/>
              <a:t>25</a:t>
            </a:r>
            <a:r>
              <a:rPr lang="zh-CN" altLang="zh-CN" sz="2646" dirty="0"/>
              <a:t>．</a:t>
            </a:r>
            <a:r>
              <a:rPr lang="zh-CN" altLang="zh-CN" sz="2646" dirty="0">
                <a:solidFill>
                  <a:srgbClr val="FF0000"/>
                </a:solidFill>
              </a:rPr>
              <a:t>【</a:t>
            </a:r>
            <a:r>
              <a:rPr lang="en-US" altLang="zh-CN" sz="2646" dirty="0">
                <a:solidFill>
                  <a:srgbClr val="FF0000"/>
                </a:solidFill>
              </a:rPr>
              <a:t>2013</a:t>
            </a:r>
            <a:r>
              <a:rPr lang="zh-CN" altLang="zh-CN" sz="2646" dirty="0">
                <a:solidFill>
                  <a:srgbClr val="FF0000"/>
                </a:solidFill>
              </a:rPr>
              <a:t>年新课标全国Ⅰ卷】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自汉至唐，儒学被奉为“周（公）孔之道”，宋代以后儒学多被称作“孔孟之道”</a:t>
            </a:r>
            <a:r>
              <a:rPr lang="zh-CN" altLang="en-US" sz="2646" dirty="0">
                <a:solidFill>
                  <a:schemeClr val="tx1">
                    <a:lumMod val="50000"/>
                  </a:schemeClr>
                </a:solidFill>
              </a:rPr>
              <a:t>。</a:t>
            </a:r>
            <a:r>
              <a:rPr lang="zh-CN" altLang="zh-CN" sz="2646" dirty="0">
                <a:solidFill>
                  <a:srgbClr val="FF0000"/>
                </a:solidFill>
              </a:rPr>
              <a:t>促成这一变化的是</a:t>
            </a:r>
            <a:r>
              <a:rPr lang="en-US" altLang="zh-CN" sz="2646" dirty="0"/>
              <a:t>( 34.1 </a:t>
            </a:r>
            <a:r>
              <a:rPr lang="zh-CN" altLang="en-US" sz="2646" dirty="0"/>
              <a:t>）</a:t>
            </a:r>
            <a:endParaRPr lang="zh-CN" altLang="zh-CN" sz="2646" dirty="0"/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．宗法血缘制度逐渐瓦解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     </a:t>
            </a:r>
            <a:r>
              <a:rPr lang="en-US" altLang="zh-CN" sz="2646" b="1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．仁政理念深入人心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．程朱理学成为统治思想 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      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．陆王心学日益兴起</a:t>
            </a:r>
          </a:p>
          <a:p>
            <a:endParaRPr lang="zh-CN" altLang="en-US" sz="2646" dirty="0"/>
          </a:p>
        </p:txBody>
      </p:sp>
      <p:sp>
        <p:nvSpPr>
          <p:cNvPr id="4" name="圆角矩形标注 3"/>
          <p:cNvSpPr/>
          <p:nvPr/>
        </p:nvSpPr>
        <p:spPr>
          <a:xfrm>
            <a:off x="5583469" y="2962037"/>
            <a:ext cx="2380564" cy="921025"/>
          </a:xfrm>
          <a:prstGeom prst="wedgeRoundRectCallout">
            <a:avLst>
              <a:gd name="adj1" fmla="val -44369"/>
              <a:gd name="adj2" fmla="val -94788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出现、开端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068831" y="2015351"/>
            <a:ext cx="747020" cy="475513"/>
          </a:xfrm>
          <a:prstGeom prst="roundRect">
            <a:avLst/>
          </a:prstGeom>
          <a:solidFill>
            <a:srgbClr val="80C2ED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583469" y="4465015"/>
            <a:ext cx="2380564" cy="921025"/>
          </a:xfrm>
          <a:prstGeom prst="wedgeRoundRectCallout">
            <a:avLst>
              <a:gd name="adj1" fmla="val -109065"/>
              <a:gd name="adj2" fmla="val -142375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仁政理念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常量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37270" y="46502"/>
            <a:ext cx="7777711" cy="661517"/>
          </a:xfrm>
        </p:spPr>
        <p:txBody>
          <a:bodyPr/>
          <a:lstStyle/>
          <a:p>
            <a:pPr>
              <a:defRPr/>
            </a:pPr>
            <a:r>
              <a:rPr lang="zh-CN" altLang="en-US" sz="3780" dirty="0"/>
              <a:t>变量当道</a:t>
            </a:r>
          </a:p>
        </p:txBody>
      </p:sp>
    </p:spTree>
    <p:extLst>
      <p:ext uri="{BB962C8B-B14F-4D97-AF65-F5344CB8AC3E}">
        <p14:creationId xmlns:p14="http://schemas.microsoft.com/office/powerpoint/2010/main" val="12939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内容占位符 2"/>
          <p:cNvSpPr>
            <a:spLocks noGrp="1"/>
          </p:cNvSpPr>
          <p:nvPr>
            <p:ph idx="1"/>
          </p:nvPr>
        </p:nvSpPr>
        <p:spPr>
          <a:xfrm>
            <a:off x="321274" y="1093530"/>
            <a:ext cx="7605275" cy="5103138"/>
          </a:xfrm>
        </p:spPr>
        <p:txBody>
          <a:bodyPr/>
          <a:lstStyle/>
          <a:p>
            <a:r>
              <a:rPr lang="en-US" altLang="zh-CN" sz="2646" dirty="0"/>
              <a:t>26</a:t>
            </a:r>
            <a:r>
              <a:rPr lang="zh-CN" altLang="zh-CN" sz="2646" dirty="0"/>
              <a:t>．</a:t>
            </a:r>
            <a:r>
              <a:rPr lang="zh-CN" altLang="zh-CN" sz="2646" dirty="0">
                <a:solidFill>
                  <a:srgbClr val="FF0000"/>
                </a:solidFill>
              </a:rPr>
              <a:t> 【</a:t>
            </a:r>
            <a:r>
              <a:rPr lang="en-US" altLang="zh-CN" sz="2646" dirty="0">
                <a:solidFill>
                  <a:srgbClr val="FF0000"/>
                </a:solidFill>
              </a:rPr>
              <a:t>2014</a:t>
            </a:r>
            <a:r>
              <a:rPr lang="zh-CN" altLang="zh-CN" sz="2646" dirty="0">
                <a:solidFill>
                  <a:srgbClr val="FF0000"/>
                </a:solidFill>
              </a:rPr>
              <a:t>年新课标全国Ⅰ卷】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人性是先秦以来一直讨论的问题。</a:t>
            </a:r>
            <a:r>
              <a:rPr lang="zh-CN" altLang="zh-CN" sz="2646" dirty="0">
                <a:solidFill>
                  <a:srgbClr val="FF0000"/>
                </a:solidFill>
              </a:rPr>
              <a:t>基于对人性的新认识，宋明理学家主张“存天理，灭人欲”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，他们认为人性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　　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zh-CN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．本质是善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14.14    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．本质为恶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53.66    	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．非善非恶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8.40   </a:t>
            </a:r>
          </a:p>
          <a:p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．本善习远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23.86</a:t>
            </a:r>
            <a:endParaRPr lang="zh-CN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endParaRPr lang="zh-CN" altLang="en-US" sz="2646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3277" y="144466"/>
            <a:ext cx="1928733" cy="563552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402" dirty="0"/>
              <a:t>变量当道</a:t>
            </a:r>
            <a:endParaRPr lang="zh-CN" altLang="en-US" sz="340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749240" y="1539065"/>
            <a:ext cx="1088654" cy="475513"/>
          </a:xfrm>
          <a:prstGeom prst="roundRect">
            <a:avLst/>
          </a:prstGeom>
          <a:solidFill>
            <a:srgbClr val="80C2ED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5272953" y="3104006"/>
            <a:ext cx="2380564" cy="921025"/>
          </a:xfrm>
          <a:prstGeom prst="wedgeRoundRectCallout">
            <a:avLst>
              <a:gd name="adj1" fmla="val -25555"/>
              <a:gd name="adj2" fmla="val -83644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出现、开端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5477076" y="4662290"/>
            <a:ext cx="2380564" cy="921025"/>
          </a:xfrm>
          <a:prstGeom prst="wedgeRoundRectCallout">
            <a:avLst>
              <a:gd name="adj1" fmla="val -78101"/>
              <a:gd name="adj2" fmla="val -32964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人性本恶</a:t>
            </a:r>
            <a:endParaRPr kumimoji="0" lang="en-US" altLang="zh-CN" sz="2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常量</a:t>
            </a:r>
          </a:p>
        </p:txBody>
      </p:sp>
    </p:spTree>
    <p:extLst>
      <p:ext uri="{BB962C8B-B14F-4D97-AF65-F5344CB8AC3E}">
        <p14:creationId xmlns:p14="http://schemas.microsoft.com/office/powerpoint/2010/main" val="42724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270" y="46502"/>
            <a:ext cx="7777711" cy="6615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402" dirty="0"/>
              <a:t>变量当道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273" y="1093530"/>
            <a:ext cx="7900714" cy="5103138"/>
          </a:xfrm>
        </p:spPr>
        <p:txBody>
          <a:bodyPr/>
          <a:lstStyle/>
          <a:p>
            <a:pPr>
              <a:defRPr/>
            </a:pPr>
            <a:r>
              <a:rPr lang="zh-CN" altLang="en-US" sz="2646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25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</a:t>
            </a:r>
            <a:r>
              <a:rPr lang="en-US" altLang="zh-CN" sz="2646" dirty="0">
                <a:solidFill>
                  <a:srgbClr val="FF0000"/>
                </a:solidFill>
              </a:rPr>
              <a:t>【</a:t>
            </a:r>
            <a:r>
              <a:rPr lang="en-US" altLang="zh-CN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2015</a:t>
            </a:r>
            <a:r>
              <a:rPr lang="zh-CN" altLang="en-US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</a:t>
            </a:r>
            <a:r>
              <a:rPr lang="en-US" altLang="zh-CN" sz="2646" dirty="0">
                <a:solidFill>
                  <a:srgbClr val="FF0000"/>
                </a:solidFill>
              </a:rPr>
              <a:t>】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两汉时期，皇帝的舅舅、外祖父按例封侯；若皇帝幼小，执政大臣也主要从他们之中选择。这被当时人视为“安宗庙，重社稷”的“汉家之制”。</a:t>
            </a:r>
            <a:r>
              <a:rPr lang="zh-CN" altLang="zh-CN" sz="2646" dirty="0">
                <a:solidFill>
                  <a:srgbClr val="FF0000"/>
                </a:solidFill>
              </a:rPr>
              <a:t>汉代出现外戚干政的背景是</a:t>
            </a:r>
            <a:r>
              <a:rPr lang="en-US" altLang="zh-CN" sz="2646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．皇帝依靠外戚抑制相权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   19.5 	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．“家天下”观念根深蒂固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46.1 </a:t>
            </a:r>
            <a:endParaRPr lang="zh-CN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．母族亲属关系受到重视 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  16.4	</a:t>
            </a:r>
          </a:p>
          <a:p>
            <a:pPr>
              <a:defRPr/>
            </a:pP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646" dirty="0">
                <a:solidFill>
                  <a:schemeClr val="tx1">
                    <a:lumMod val="50000"/>
                  </a:schemeClr>
                </a:solidFill>
              </a:rPr>
              <a:t>．刘氏同姓诸侯王势力强大</a:t>
            </a:r>
            <a:r>
              <a:rPr lang="en-US" altLang="zh-CN" sz="2646" dirty="0">
                <a:solidFill>
                  <a:schemeClr val="tx1">
                    <a:lumMod val="50000"/>
                  </a:schemeClr>
                </a:solidFill>
              </a:rPr>
              <a:t>     17.8</a:t>
            </a:r>
            <a:endParaRPr lang="zh-CN" altLang="zh-CN" sz="2646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zh-CN" altLang="en-US" sz="2646" dirty="0"/>
          </a:p>
        </p:txBody>
      </p:sp>
      <p:sp>
        <p:nvSpPr>
          <p:cNvPr id="4" name="圆角矩形 3"/>
          <p:cNvSpPr/>
          <p:nvPr/>
        </p:nvSpPr>
        <p:spPr>
          <a:xfrm>
            <a:off x="1734311" y="2899579"/>
            <a:ext cx="748521" cy="409511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999584" y="2424065"/>
            <a:ext cx="1449882" cy="475513"/>
          </a:xfrm>
          <a:prstGeom prst="roundRect">
            <a:avLst/>
          </a:prstGeom>
          <a:solidFill>
            <a:srgbClr val="80C2ED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157931" y="3184586"/>
            <a:ext cx="2380564" cy="921025"/>
          </a:xfrm>
          <a:prstGeom prst="wedgeRoundRectCallout">
            <a:avLst>
              <a:gd name="adj1" fmla="val -25555"/>
              <a:gd name="adj2" fmla="val -83644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出现、开端</a:t>
            </a:r>
            <a:endParaRPr kumimoji="0" lang="en-US" altLang="zh-CN" sz="264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157931" y="4467121"/>
            <a:ext cx="2380564" cy="921025"/>
          </a:xfrm>
          <a:prstGeom prst="wedgeRoundRectCallout">
            <a:avLst>
              <a:gd name="adj1" fmla="val -78101"/>
              <a:gd name="adj2" fmla="val -32964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根深蒂固</a:t>
            </a:r>
            <a:endParaRPr kumimoji="0" lang="en-US" altLang="zh-CN" sz="264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历史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常量</a:t>
            </a:r>
          </a:p>
        </p:txBody>
      </p:sp>
    </p:spTree>
    <p:extLst>
      <p:ext uri="{BB962C8B-B14F-4D97-AF65-F5344CB8AC3E}">
        <p14:creationId xmlns:p14="http://schemas.microsoft.com/office/powerpoint/2010/main" val="28651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2FEED21-F00C-411C-9804-9C2C4194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27" y="932127"/>
            <a:ext cx="7757500" cy="46575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2016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27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</a:rPr>
              <a:t>．明初废行省，地方分设三司，分别掌管一地民政与财政、司法、军事，直属六部。明中叶以后，皇帝临时派遣的巡抚逐渐演变为三司之上的地方最高行政长官。这一变化有助于</a:t>
            </a: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</a:rPr>
              <a:t>．扩大地方行政权力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             5.7    	</a:t>
            </a: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</a:rPr>
              <a:t>．提高地方行政效率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           29.0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C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．削弱六部的权限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               47.9</a:t>
            </a: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</a:rPr>
              <a:t>．缓解中央与地方的对立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   15.3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9434D07-4E4F-4448-8B99-89A20A2C4F20}"/>
              </a:ext>
            </a:extLst>
          </p:cNvPr>
          <p:cNvSpPr/>
          <p:nvPr/>
        </p:nvSpPr>
        <p:spPr>
          <a:xfrm>
            <a:off x="7255211" y="4343564"/>
            <a:ext cx="710451" cy="9647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669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5669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8">
            <a:extLst>
              <a:ext uri="{FF2B5EF4-FFF2-40B4-BE49-F238E27FC236}">
                <a16:creationId xmlns:a16="http://schemas.microsoft.com/office/drawing/2014/main" id="{327A9ADA-F2ED-46ED-B0FF-3E544A8459E0}"/>
              </a:ext>
            </a:extLst>
          </p:cNvPr>
          <p:cNvSpPr/>
          <p:nvPr/>
        </p:nvSpPr>
        <p:spPr>
          <a:xfrm>
            <a:off x="2733392" y="2669391"/>
            <a:ext cx="855135" cy="474534"/>
          </a:xfrm>
          <a:prstGeom prst="roundRect">
            <a:avLst/>
          </a:prstGeom>
          <a:solidFill>
            <a:schemeClr val="accent5">
              <a:lumMod val="50000"/>
              <a:alpha val="45882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:a16="http://schemas.microsoft.com/office/drawing/2014/main" id="{E16F4AFC-7E28-4D53-952E-5A7471FA2D50}"/>
              </a:ext>
            </a:extLst>
          </p:cNvPr>
          <p:cNvSpPr/>
          <p:nvPr/>
        </p:nvSpPr>
        <p:spPr>
          <a:xfrm>
            <a:off x="2036890" y="1394641"/>
            <a:ext cx="1993806" cy="474534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3AB7E38B-1006-4D50-A732-1DC0C9070A47}"/>
              </a:ext>
            </a:extLst>
          </p:cNvPr>
          <p:cNvSpPr/>
          <p:nvPr/>
        </p:nvSpPr>
        <p:spPr>
          <a:xfrm>
            <a:off x="4192886" y="2267503"/>
            <a:ext cx="1504445" cy="47453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2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圆角矩形 13">
            <a:extLst>
              <a:ext uri="{FF2B5EF4-FFF2-40B4-BE49-F238E27FC236}">
                <a16:creationId xmlns:a16="http://schemas.microsoft.com/office/drawing/2014/main" id="{8B2E76AF-9283-468C-8730-20ABC14389C7}"/>
              </a:ext>
            </a:extLst>
          </p:cNvPr>
          <p:cNvSpPr/>
          <p:nvPr/>
        </p:nvSpPr>
        <p:spPr>
          <a:xfrm>
            <a:off x="6050914" y="2252349"/>
            <a:ext cx="1608229" cy="41704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2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圆角矩形 17">
            <a:extLst>
              <a:ext uri="{FF2B5EF4-FFF2-40B4-BE49-F238E27FC236}">
                <a16:creationId xmlns:a16="http://schemas.microsoft.com/office/drawing/2014/main" id="{CEFE5C59-04F5-4549-9430-814F5A7E9E40}"/>
              </a:ext>
            </a:extLst>
          </p:cNvPr>
          <p:cNvSpPr/>
          <p:nvPr/>
        </p:nvSpPr>
        <p:spPr>
          <a:xfrm>
            <a:off x="1724002" y="2252349"/>
            <a:ext cx="758054" cy="41704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2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圆角矩形标注 1">
            <a:extLst>
              <a:ext uri="{FF2B5EF4-FFF2-40B4-BE49-F238E27FC236}">
                <a16:creationId xmlns:a16="http://schemas.microsoft.com/office/drawing/2014/main" id="{351EAFE6-8023-4FD1-94A4-BC6D3920CBE6}"/>
              </a:ext>
            </a:extLst>
          </p:cNvPr>
          <p:cNvSpPr/>
          <p:nvPr/>
        </p:nvSpPr>
        <p:spPr>
          <a:xfrm>
            <a:off x="5047861" y="5473966"/>
            <a:ext cx="3393755" cy="959511"/>
          </a:xfrm>
          <a:prstGeom prst="wedgeRoundRectCallout">
            <a:avLst>
              <a:gd name="adj1" fmla="val -45621"/>
              <a:gd name="adj2" fmla="val -91468"/>
              <a:gd name="adj3" fmla="val 16667"/>
            </a:avLst>
          </a:prstGeom>
          <a:solidFill>
            <a:srgbClr val="0066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常量：君主专制加强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地方问题，非中央问题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DB9C472-0523-452E-B7B7-3CD583EE16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6747" y="2777801"/>
          <a:ext cx="1365672" cy="159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975">
                  <a:extLst>
                    <a:ext uri="{9D8B030D-6E8A-4147-A177-3AD203B41FA5}">
                      <a16:colId xmlns:a16="http://schemas.microsoft.com/office/drawing/2014/main" val="3327456607"/>
                    </a:ext>
                  </a:extLst>
                </a:gridCol>
                <a:gridCol w="593697">
                  <a:extLst>
                    <a:ext uri="{9D8B030D-6E8A-4147-A177-3AD203B41FA5}">
                      <a16:colId xmlns:a16="http://schemas.microsoft.com/office/drawing/2014/main" val="3459791613"/>
                    </a:ext>
                  </a:extLst>
                </a:gridCol>
              </a:tblGrid>
              <a:tr h="369591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93504"/>
                  </a:ext>
                </a:extLst>
              </a:tr>
              <a:tr h="409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河北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0.29</a:t>
                      </a:r>
                      <a:endParaRPr lang="zh-CN" altLang="en-US" sz="20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744387636"/>
                  </a:ext>
                </a:extLst>
              </a:tr>
              <a:tr h="409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广东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0.29</a:t>
                      </a:r>
                      <a:endParaRPr lang="zh-CN" altLang="en-US" sz="20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586933854"/>
                  </a:ext>
                </a:extLst>
              </a:tr>
              <a:tr h="4098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湖南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0.29</a:t>
                      </a:r>
                      <a:endParaRPr lang="zh-CN" altLang="en-US" sz="20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3279337529"/>
                  </a:ext>
                </a:extLst>
              </a:tr>
            </a:tbl>
          </a:graphicData>
        </a:graphic>
      </p:graphicFrame>
      <p:sp>
        <p:nvSpPr>
          <p:cNvPr id="13" name="标题 2">
            <a:extLst>
              <a:ext uri="{FF2B5EF4-FFF2-40B4-BE49-F238E27FC236}">
                <a16:creationId xmlns:a16="http://schemas.microsoft.com/office/drawing/2014/main" id="{C80C0BEA-5188-4C64-901B-5AF8FB9E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3" y="46698"/>
            <a:ext cx="8027536" cy="661477"/>
          </a:xfrm>
        </p:spPr>
        <p:txBody>
          <a:bodyPr>
            <a:normAutofit/>
          </a:bodyPr>
          <a:lstStyle/>
          <a:p>
            <a:r>
              <a:rPr lang="zh-CN" altLang="en-US" sz="3402" dirty="0"/>
              <a:t>变量当道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056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7BEEC8D-4ECA-4D15-B439-04D6FD48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5" y="1067893"/>
            <a:ext cx="7901303" cy="51018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31</a:t>
            </a:r>
            <a:r>
              <a:rPr lang="zh-CN" altLang="zh-CN" sz="2800" dirty="0"/>
              <a:t>．</a:t>
            </a: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2016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r>
              <a:rPr lang="en-US" altLang="zh-CN" sz="2800" dirty="0"/>
              <a:t>1965</a:t>
            </a:r>
            <a:r>
              <a:rPr lang="zh-CN" altLang="zh-CN" sz="2800" dirty="0"/>
              <a:t>年，</a:t>
            </a:r>
            <a:r>
              <a:rPr lang="zh-CN" altLang="zh-CN" sz="2800" dirty="0">
                <a:solidFill>
                  <a:srgbClr val="FF0000"/>
                </a:solidFill>
              </a:rPr>
              <a:t>中国大陆与西方国家</a:t>
            </a:r>
            <a:r>
              <a:rPr lang="zh-CN" altLang="zh-CN" sz="2800" dirty="0"/>
              <a:t>的贸易额在进出口总额中所占的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比重</a:t>
            </a:r>
            <a:r>
              <a:rPr lang="zh-CN" altLang="zh-CN" sz="2800" dirty="0"/>
              <a:t>，由</a:t>
            </a:r>
            <a:r>
              <a:rPr lang="en-US" altLang="zh-CN" sz="2800" dirty="0"/>
              <a:t>1957</a:t>
            </a:r>
            <a:r>
              <a:rPr lang="zh-CN" altLang="zh-CN" sz="2800" dirty="0"/>
              <a:t>年</a:t>
            </a:r>
            <a:r>
              <a:rPr lang="en-US" altLang="zh-CN" sz="2800" dirty="0"/>
              <a:t>17</a:t>
            </a:r>
            <a:r>
              <a:rPr lang="zh-CN" altLang="zh-CN" sz="2800" dirty="0"/>
              <a:t>．</a:t>
            </a:r>
            <a:r>
              <a:rPr lang="en-US" altLang="zh-CN" sz="2800" dirty="0"/>
              <a:t>9%</a:t>
            </a:r>
            <a:r>
              <a:rPr lang="zh-CN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上升</a:t>
            </a:r>
            <a:r>
              <a:rPr lang="zh-CN" altLang="zh-CN" sz="2800" dirty="0"/>
              <a:t>到</a:t>
            </a:r>
            <a:r>
              <a:rPr lang="en-US" altLang="zh-CN" sz="2800" dirty="0"/>
              <a:t>52</a:t>
            </a:r>
            <a:r>
              <a:rPr lang="zh-CN" altLang="zh-CN" sz="2800" dirty="0"/>
              <a:t>．</a:t>
            </a:r>
            <a:r>
              <a:rPr lang="en-US" altLang="zh-CN" sz="2800" dirty="0"/>
              <a:t>8%</a:t>
            </a:r>
            <a:r>
              <a:rPr lang="zh-CN" altLang="zh-CN" sz="2800" dirty="0"/>
              <a:t>。</a:t>
            </a:r>
            <a:r>
              <a:rPr lang="zh-CN" altLang="zh-CN" sz="2800" dirty="0">
                <a:solidFill>
                  <a:srgbClr val="FF0000"/>
                </a:solidFill>
              </a:rPr>
              <a:t>这种变化的外交背景是，我国</a:t>
            </a:r>
          </a:p>
          <a:p>
            <a:pPr>
              <a:lnSpc>
                <a:spcPct val="10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．实现了与西方国家关系的正常化</a:t>
            </a:r>
            <a:r>
              <a:rPr lang="en-US" altLang="zh-CN" sz="2800" dirty="0"/>
              <a:t>    </a:t>
            </a:r>
          </a:p>
          <a:p>
            <a:pPr>
              <a:lnSpc>
                <a:spcPct val="10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．调整了与苏联的外交政策</a:t>
            </a:r>
            <a:r>
              <a:rPr lang="en-US" altLang="zh-CN" sz="2800" dirty="0"/>
              <a:t>              </a:t>
            </a:r>
            <a:endParaRPr lang="zh-CN" altLang="zh-CN" sz="2800" dirty="0"/>
          </a:p>
          <a:p>
            <a:pPr>
              <a:lnSpc>
                <a:spcPct val="10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．推行了全方位外交的政策</a:t>
            </a:r>
            <a:r>
              <a:rPr lang="en-US" altLang="zh-CN" sz="2800" dirty="0"/>
              <a:t>                   </a:t>
            </a:r>
          </a:p>
          <a:p>
            <a:pPr>
              <a:lnSpc>
                <a:spcPct val="10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．打破了欧美对华经济封锁</a:t>
            </a:r>
            <a:r>
              <a:rPr lang="en-US" altLang="zh-CN" sz="2800" dirty="0"/>
              <a:t>              </a:t>
            </a:r>
            <a:endParaRPr lang="zh-CN" altLang="zh-CN" sz="2800" dirty="0"/>
          </a:p>
          <a:p>
            <a:pPr>
              <a:lnSpc>
                <a:spcPct val="100000"/>
              </a:lnSpc>
            </a:pP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B1A1FD-BBA2-4DF1-A00C-E324D80B76B1}"/>
              </a:ext>
            </a:extLst>
          </p:cNvPr>
          <p:cNvSpPr/>
          <p:nvPr/>
        </p:nvSpPr>
        <p:spPr>
          <a:xfrm>
            <a:off x="7103985" y="4376516"/>
            <a:ext cx="710451" cy="9647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669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5669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6B59947-37DE-4C82-940C-6B7F154C87AB}"/>
              </a:ext>
            </a:extLst>
          </p:cNvPr>
          <p:cNvSpPr/>
          <p:nvPr/>
        </p:nvSpPr>
        <p:spPr>
          <a:xfrm>
            <a:off x="2157534" y="2402330"/>
            <a:ext cx="1481918" cy="457729"/>
          </a:xfrm>
          <a:prstGeom prst="roundRect">
            <a:avLst/>
          </a:prstGeom>
          <a:solidFill>
            <a:srgbClr val="8B53EB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A23604F2-CBFE-4DEF-80F5-1917D7614079}"/>
              </a:ext>
            </a:extLst>
          </p:cNvPr>
          <p:cNvSpPr/>
          <p:nvPr/>
        </p:nvSpPr>
        <p:spPr>
          <a:xfrm>
            <a:off x="1083074" y="2356295"/>
            <a:ext cx="727407" cy="487152"/>
          </a:xfrm>
          <a:prstGeom prst="roundRect">
            <a:avLst/>
          </a:prstGeom>
          <a:solidFill>
            <a:srgbClr val="8B53EB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标题 2">
            <a:extLst>
              <a:ext uri="{FF2B5EF4-FFF2-40B4-BE49-F238E27FC236}">
                <a16:creationId xmlns:a16="http://schemas.microsoft.com/office/drawing/2014/main" id="{8FA7CD14-398A-427B-B73C-06B2C208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3" y="46698"/>
            <a:ext cx="8027536" cy="661477"/>
          </a:xfrm>
        </p:spPr>
        <p:txBody>
          <a:bodyPr>
            <a:normAutofit/>
          </a:bodyPr>
          <a:lstStyle/>
          <a:p>
            <a:r>
              <a:rPr lang="zh-CN" altLang="en-US" sz="3402" dirty="0"/>
              <a:t>变量当道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607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206C2-0B39-463A-9EC2-7DEE3959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4" y="783734"/>
            <a:ext cx="7901303" cy="485228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CN" dirty="0"/>
              <a:t>34</a:t>
            </a:r>
            <a:r>
              <a:rPr lang="zh-CN" altLang="zh-CN" dirty="0"/>
              <a:t>．</a:t>
            </a: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2016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</a:t>
            </a:r>
            <a:r>
              <a:rPr lang="en-US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表</a:t>
            </a:r>
            <a:r>
              <a:rPr lang="en-US" altLang="zh-CN" dirty="0"/>
              <a:t>1</a:t>
            </a:r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zh-CN" dirty="0">
                <a:solidFill>
                  <a:srgbClr val="FF0000"/>
                </a:solidFill>
              </a:rPr>
              <a:t>推动表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所列国际组织出现的主要因素是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A</a:t>
            </a:r>
            <a:r>
              <a:rPr lang="zh-CN" altLang="zh-CN" dirty="0"/>
              <a:t>．发达国家经济调整增长造成的资源紧缺</a:t>
            </a:r>
            <a:r>
              <a:rPr lang="en-US" altLang="zh-CN" dirty="0"/>
              <a:t>   4.0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B</a:t>
            </a:r>
            <a:r>
              <a:rPr lang="zh-CN" altLang="zh-CN" dirty="0"/>
              <a:t>．新兴独立国家应对不利的国际经济秩序</a:t>
            </a:r>
            <a:r>
              <a:rPr lang="en-US" altLang="zh-CN" dirty="0"/>
              <a:t> 33.3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>
                <a:highlight>
                  <a:srgbClr val="FFFF00"/>
                </a:highlight>
              </a:rPr>
              <a:t>C</a:t>
            </a:r>
            <a:r>
              <a:rPr lang="zh-CN" altLang="zh-CN" dirty="0">
                <a:highlight>
                  <a:srgbClr val="FFFF00"/>
                </a:highlight>
              </a:rPr>
              <a:t>．经济全球化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开始扩展到</a:t>
            </a:r>
            <a:r>
              <a:rPr lang="zh-CN" altLang="zh-CN" dirty="0">
                <a:highlight>
                  <a:srgbClr val="FFFF00"/>
                </a:highlight>
              </a:rPr>
              <a:t>生产领域</a:t>
            </a:r>
            <a:r>
              <a:rPr lang="en-US" altLang="zh-CN" dirty="0">
                <a:highlight>
                  <a:srgbClr val="FFFF00"/>
                </a:highlight>
              </a:rPr>
              <a:t>            </a:t>
            </a:r>
            <a:r>
              <a:rPr lang="en-US" altLang="zh-CN" dirty="0"/>
              <a:t>40.3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D</a:t>
            </a:r>
            <a:r>
              <a:rPr lang="zh-CN" altLang="zh-CN" dirty="0"/>
              <a:t>．经济的区域集团化取得显著成就</a:t>
            </a:r>
            <a:r>
              <a:rPr lang="en-US" altLang="zh-CN" dirty="0"/>
              <a:t>            20.4</a:t>
            </a:r>
            <a:endParaRPr lang="zh-CN" altLang="zh-CN" dirty="0"/>
          </a:p>
          <a:p>
            <a:pPr>
              <a:lnSpc>
                <a:spcPct val="100000"/>
              </a:lnSpc>
            </a:pPr>
            <a:endParaRPr lang="zh-CN" altLang="en-US" sz="18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FC79059-AB28-4993-AD88-9C3A2BC6C8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3545" y="1179763"/>
          <a:ext cx="5322168" cy="25920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6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1955</a:t>
                      </a:r>
                      <a:endParaRPr lang="zh-CN" sz="23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</a:t>
                      </a:r>
                      <a:r>
                        <a:rPr lang="zh-CN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茶叶</a:t>
                      </a: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委员会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1960</a:t>
                      </a:r>
                      <a:endParaRPr lang="zh-CN" sz="23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石油</a:t>
                      </a: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输出国组织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1962</a:t>
                      </a:r>
                      <a:endParaRPr lang="zh-CN" sz="23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可可</a:t>
                      </a: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生产者联盟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1970</a:t>
                      </a:r>
                      <a:endParaRPr lang="zh-CN" sz="23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天然橡胶</a:t>
                      </a: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生产者协会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4A07658-02AF-4E07-8934-6A0E5DBD3899}"/>
              </a:ext>
            </a:extLst>
          </p:cNvPr>
          <p:cNvSpPr/>
          <p:nvPr/>
        </p:nvSpPr>
        <p:spPr>
          <a:xfrm>
            <a:off x="7227104" y="4534867"/>
            <a:ext cx="710451" cy="9647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669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5669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CB87468-82B7-48E4-9957-3720740389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0617" y="2388976"/>
          <a:ext cx="1617387" cy="14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262">
                  <a:extLst>
                    <a:ext uri="{9D8B030D-6E8A-4147-A177-3AD203B41FA5}">
                      <a16:colId xmlns:a16="http://schemas.microsoft.com/office/drawing/2014/main" val="3327456607"/>
                    </a:ext>
                  </a:extLst>
                </a:gridCol>
                <a:gridCol w="703125">
                  <a:extLst>
                    <a:ext uri="{9D8B030D-6E8A-4147-A177-3AD203B41FA5}">
                      <a16:colId xmlns:a16="http://schemas.microsoft.com/office/drawing/2014/main" val="2676799799"/>
                    </a:ext>
                  </a:extLst>
                </a:gridCol>
              </a:tblGrid>
              <a:tr h="371860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93504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河北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0.31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744387636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广东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586933854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湖南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3279337529"/>
                  </a:ext>
                </a:extLst>
              </a:tr>
            </a:tbl>
          </a:graphicData>
        </a:graphic>
      </p:graphicFrame>
      <p:sp>
        <p:nvSpPr>
          <p:cNvPr id="7" name="圆角矩形 9">
            <a:extLst>
              <a:ext uri="{FF2B5EF4-FFF2-40B4-BE49-F238E27FC236}">
                <a16:creationId xmlns:a16="http://schemas.microsoft.com/office/drawing/2014/main" id="{2C218AA7-2473-4D98-8559-5C0F9A4EDCCD}"/>
              </a:ext>
            </a:extLst>
          </p:cNvPr>
          <p:cNvSpPr/>
          <p:nvPr/>
        </p:nvSpPr>
        <p:spPr>
          <a:xfrm>
            <a:off x="4405563" y="3773630"/>
            <a:ext cx="1211386" cy="337550"/>
          </a:xfrm>
          <a:prstGeom prst="roundRect">
            <a:avLst/>
          </a:prstGeom>
          <a:solidFill>
            <a:srgbClr val="8B53EB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圆角矩形 10">
            <a:extLst>
              <a:ext uri="{FF2B5EF4-FFF2-40B4-BE49-F238E27FC236}">
                <a16:creationId xmlns:a16="http://schemas.microsoft.com/office/drawing/2014/main" id="{5C4DF2F9-FC4E-44E2-9BB4-A331F637D362}"/>
              </a:ext>
            </a:extLst>
          </p:cNvPr>
          <p:cNvSpPr/>
          <p:nvPr/>
        </p:nvSpPr>
        <p:spPr>
          <a:xfrm>
            <a:off x="3499011" y="3771833"/>
            <a:ext cx="591237" cy="336427"/>
          </a:xfrm>
          <a:prstGeom prst="roundRect">
            <a:avLst/>
          </a:prstGeom>
          <a:solidFill>
            <a:srgbClr val="8B53EB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7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49E83FD3-78D3-4779-8207-5049ACF5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3" y="46698"/>
            <a:ext cx="8027536" cy="661477"/>
          </a:xfrm>
        </p:spPr>
        <p:txBody>
          <a:bodyPr>
            <a:normAutofit/>
          </a:bodyPr>
          <a:lstStyle/>
          <a:p>
            <a:r>
              <a:rPr lang="zh-CN" altLang="en-US" sz="3402" dirty="0"/>
              <a:t>变量当道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670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D8410-A3DE-4DE8-B914-40EE519F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780" dirty="0"/>
              <a:t>变量当道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F72D755-FE07-416C-9EAC-1EECD7420186}"/>
              </a:ext>
            </a:extLst>
          </p:cNvPr>
          <p:cNvSpPr txBox="1">
            <a:spLocks/>
          </p:cNvSpPr>
          <p:nvPr/>
        </p:nvSpPr>
        <p:spPr bwMode="auto">
          <a:xfrm>
            <a:off x="529537" y="919232"/>
            <a:ext cx="7765709" cy="448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02" tIns="43201" rIns="86402" bIns="43201" numCol="1" anchor="t" anchorCtr="0" compatLnSpc="1"/>
          <a:lstStyle>
            <a:lvl1pPr marL="357466" indent="-357466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54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466" indent="-357466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905" kern="120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2878" indent="-228575" algn="l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9" indent="-228575" algn="l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0" indent="-228575" algn="l" rtl="0" eaLnBrk="0" fontAlgn="base" hangingPunct="0">
              <a:lnSpc>
                <a:spcPct val="90000"/>
              </a:lnSpc>
              <a:spcBef>
                <a:spcPts val="49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2" indent="-228575" algn="l" defTabSz="91430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3" indent="-228575" algn="l" defTabSz="91430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4" indent="-228575" algn="l" defTabSz="91430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4" indent="-228575" algn="l" defTabSz="91430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25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【2017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年全国新课标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Ⅰ</a:t>
            </a:r>
            <a:r>
              <a:rPr kumimoji="0" lang="zh-CN" altLang="en-US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卷</a:t>
            </a:r>
            <a:r>
              <a:rPr kumimoji="0" lang="en-US" altLang="zh-CN" sz="226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表</a:t>
            </a: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en-US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en-US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en-US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en-US" altLang="zh-CN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表</a:t>
            </a: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为西汉朝廷直接管辖的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郡级政区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变化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表。据此可知</a:t>
            </a: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．诸侯王国与朝廷矛盾渐趋激化</a:t>
            </a: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</a:t>
            </a: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．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中央行政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体制进行了调整</a:t>
            </a: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．朝廷解决边患的条件更加成熟</a:t>
            </a: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</a:t>
            </a: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r>
              <a:rPr kumimoji="0" lang="en-US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zh-CN" sz="2268" b="0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．王国控制的区域日益扩大</a:t>
            </a:r>
          </a:p>
          <a:p>
            <a:pPr marL="337770" marR="0" lvl="0" indent="-337770" algn="just" defTabSz="864017" rtl="0" eaLnBrk="0" fontAlgn="base" latinLnBrk="0" hangingPunct="0">
              <a:lnSpc>
                <a:spcPct val="100000"/>
              </a:lnSpc>
              <a:spcBef>
                <a:spcPts val="1701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tabLst/>
              <a:defRPr/>
            </a:pPr>
            <a:endParaRPr kumimoji="0" lang="zh-CN" altLang="en-US" sz="2268" b="0" i="0" u="none" strike="noStrike" kern="1200" cap="none" spc="0" normalizeH="0" baseline="0" noProof="0" dirty="0">
              <a:ln>
                <a:noFill/>
              </a:ln>
              <a:solidFill>
                <a:srgbClr val="47494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C1A7245-81A5-4340-AF7E-33F7CD7331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5023" y="1373129"/>
          <a:ext cx="7034220" cy="224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44048">
                  <a:extLst>
                    <a:ext uri="{9D8B030D-6E8A-4147-A177-3AD203B41FA5}">
                      <a16:colId xmlns:a16="http://schemas.microsoft.com/office/drawing/2014/main" val="1920838028"/>
                    </a:ext>
                  </a:extLst>
                </a:gridCol>
                <a:gridCol w="2345086">
                  <a:extLst>
                    <a:ext uri="{9D8B030D-6E8A-4147-A177-3AD203B41FA5}">
                      <a16:colId xmlns:a16="http://schemas.microsoft.com/office/drawing/2014/main" val="3040007607"/>
                    </a:ext>
                  </a:extLst>
                </a:gridCol>
                <a:gridCol w="2345086">
                  <a:extLst>
                    <a:ext uri="{9D8B030D-6E8A-4147-A177-3AD203B41FA5}">
                      <a16:colId xmlns:a16="http://schemas.microsoft.com/office/drawing/2014/main" val="979427947"/>
                    </a:ext>
                  </a:extLst>
                </a:gridCol>
              </a:tblGrid>
              <a:tr h="43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皇帝纪年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公元纪年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郡级政区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extLst>
                  <a:ext uri="{0D108BD9-81ED-4DB2-BD59-A6C34878D82A}">
                    <a16:rowId xmlns:a16="http://schemas.microsoft.com/office/drawing/2014/main" val="1726687470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汉高帝十二年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前</a:t>
                      </a:r>
                      <a:r>
                        <a:rPr lang="en-US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195</a:t>
                      </a: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郡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extLst>
                  <a:ext uri="{0D108BD9-81ED-4DB2-BD59-A6C34878D82A}">
                    <a16:rowId xmlns:a16="http://schemas.microsoft.com/office/drawing/2014/main" val="90247798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汉文帝十六年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前</a:t>
                      </a:r>
                      <a:r>
                        <a:rPr lang="en-US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164</a:t>
                      </a: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郡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extLst>
                  <a:ext uri="{0D108BD9-81ED-4DB2-BD59-A6C34878D82A}">
                    <a16:rowId xmlns:a16="http://schemas.microsoft.com/office/drawing/2014/main" val="3942622194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汉景帝中六年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前</a:t>
                      </a:r>
                      <a:r>
                        <a:rPr lang="en-US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144</a:t>
                      </a: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郡、国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extLst>
                  <a:ext uri="{0D108BD9-81ED-4DB2-BD59-A6C34878D82A}">
                    <a16:rowId xmlns:a16="http://schemas.microsoft.com/office/drawing/2014/main" val="3885185617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汉武帝元封五年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前</a:t>
                      </a:r>
                      <a:r>
                        <a:rPr lang="en-US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106</a:t>
                      </a:r>
                      <a:r>
                        <a:rPr lang="zh-CN" sz="2200" b="1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年</a:t>
                      </a:r>
                      <a:endParaRPr lang="zh-CN" sz="22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r>
                        <a:rPr lang="zh-CN" sz="22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郡、国</a:t>
                      </a:r>
                      <a:endParaRPr lang="zh-CN" sz="22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4802" marR="64802" marT="0" marB="0" anchor="ctr"/>
                </a:tc>
                <a:extLst>
                  <a:ext uri="{0D108BD9-81ED-4DB2-BD59-A6C34878D82A}">
                    <a16:rowId xmlns:a16="http://schemas.microsoft.com/office/drawing/2014/main" val="280414752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7918C29-87D4-4FCD-A1A3-40EB835C277C}"/>
              </a:ext>
            </a:extLst>
          </p:cNvPr>
          <p:cNvSpPr/>
          <p:nvPr/>
        </p:nvSpPr>
        <p:spPr>
          <a:xfrm>
            <a:off x="7162196" y="4924344"/>
            <a:ext cx="954107" cy="137191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315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8315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7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C4A88C-7990-4782-A627-6832CF0B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30" y="983437"/>
            <a:ext cx="8194483" cy="5101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27</a:t>
            </a:r>
            <a:r>
              <a:rPr lang="zh-CN" altLang="zh-CN" dirty="0"/>
              <a:t>．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【2017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】 </a:t>
            </a:r>
            <a:r>
              <a:rPr lang="zh-CN" altLang="zh-CN" dirty="0">
                <a:highlight>
                  <a:srgbClr val="00FF00"/>
                </a:highlight>
              </a:rPr>
              <a:t>明前中期</a:t>
            </a:r>
            <a:r>
              <a:rPr lang="zh-CN" altLang="zh-CN" dirty="0"/>
              <a:t>，朝廷在饮食器具使用上有一套</a:t>
            </a:r>
            <a:r>
              <a:rPr lang="zh-CN" altLang="zh-CN" dirty="0">
                <a:highlight>
                  <a:srgbClr val="00FFFF"/>
                </a:highlight>
              </a:rPr>
              <a:t>严格规定，例如官员不得使用</a:t>
            </a:r>
            <a:r>
              <a:rPr lang="zh-CN" altLang="zh-CN" dirty="0"/>
              <a:t>玉制器皿等。</a:t>
            </a:r>
            <a:r>
              <a:rPr lang="zh-CN" altLang="zh-CN" dirty="0">
                <a:highlight>
                  <a:srgbClr val="00FF00"/>
                </a:highlight>
              </a:rPr>
              <a:t>到明后期</a:t>
            </a:r>
            <a:r>
              <a:rPr lang="zh-CN" altLang="zh-CN" dirty="0"/>
              <a:t>，连</a:t>
            </a:r>
            <a:r>
              <a:rPr lang="zh-CN" altLang="zh-CN" dirty="0">
                <a:highlight>
                  <a:srgbClr val="00FFFF"/>
                </a:highlight>
              </a:rPr>
              <a:t>低级官员乃至普通人家也都使用</a:t>
            </a:r>
            <a:r>
              <a:rPr lang="zh-CN" altLang="zh-CN" dirty="0"/>
              <a:t>玉制器皿。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这一变化反映了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0000CC"/>
                </a:solidFill>
              </a:rPr>
              <a:t>君主专制统治</a:t>
            </a:r>
            <a:r>
              <a:rPr lang="zh-CN" altLang="zh-CN" b="1" dirty="0"/>
              <a:t>逐渐加强</a:t>
            </a:r>
            <a:r>
              <a:rPr lang="en-US" altLang="zh-CN" b="1" dirty="0"/>
              <a:t>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0000CC"/>
                </a:solidFill>
              </a:rPr>
              <a:t>经济发展</a:t>
            </a:r>
            <a:r>
              <a:rPr lang="zh-CN" altLang="zh-CN" b="1" dirty="0"/>
              <a:t>冲击</a:t>
            </a:r>
            <a:r>
              <a:rPr lang="zh-CN" altLang="zh-CN" dirty="0">
                <a:solidFill>
                  <a:srgbClr val="0000CC"/>
                </a:solidFill>
                <a:highlight>
                  <a:srgbClr val="FFFF00"/>
                </a:highlight>
              </a:rPr>
              <a:t>等级秩序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0000CC"/>
                </a:solidFill>
              </a:rPr>
              <a:t>市民兴起</a:t>
            </a:r>
            <a:r>
              <a:rPr lang="zh-CN" altLang="zh-CN" b="1" dirty="0"/>
              <a:t>瓦解</a:t>
            </a:r>
            <a:r>
              <a:rPr lang="zh-CN" altLang="zh-CN" dirty="0">
                <a:solidFill>
                  <a:srgbClr val="0000CC"/>
                </a:solidFill>
                <a:highlight>
                  <a:srgbClr val="FFFF00"/>
                </a:highlight>
              </a:rPr>
              <a:t>传统伦理</a:t>
            </a:r>
            <a:r>
              <a:rPr lang="en-US" altLang="zh-CN" dirty="0">
                <a:solidFill>
                  <a:srgbClr val="0000CC"/>
                </a:solidFill>
                <a:highlight>
                  <a:srgbClr val="FFFF00"/>
                </a:highlight>
              </a:rPr>
              <a:t>    </a:t>
            </a:r>
            <a:r>
              <a:rPr lang="en-US" altLang="zh-CN" dirty="0"/>
              <a:t>	       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0000CC"/>
                </a:solidFill>
              </a:rPr>
              <a:t>低级官员</a:t>
            </a:r>
            <a:r>
              <a:rPr lang="zh-CN" altLang="zh-CN" b="1" dirty="0"/>
              <a:t>易染</a:t>
            </a:r>
            <a:r>
              <a:rPr lang="zh-CN" altLang="zh-CN" dirty="0">
                <a:solidFill>
                  <a:srgbClr val="0000CC"/>
                </a:solidFill>
              </a:rPr>
              <a:t>奢靡风气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1F10C77-39BA-47F8-B62E-80891D1B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780" dirty="0"/>
              <a:t>变量当道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1CEC22-2DCD-423D-995E-184F7032DF10}"/>
              </a:ext>
            </a:extLst>
          </p:cNvPr>
          <p:cNvSpPr/>
          <p:nvPr/>
        </p:nvSpPr>
        <p:spPr>
          <a:xfrm>
            <a:off x="7162196" y="4924344"/>
            <a:ext cx="954107" cy="137191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315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8315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EE752-86C8-43CB-B2BA-88B9E4B8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变量当道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27777E-9DAB-4BC6-B60F-8FE58314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00" y="857702"/>
            <a:ext cx="7901303" cy="51021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CN" sz="2268" dirty="0"/>
              <a:t>33</a:t>
            </a:r>
            <a:r>
              <a:rPr lang="zh-CN" altLang="zh-CN" sz="2268" dirty="0"/>
              <a:t>．</a:t>
            </a:r>
            <a:r>
              <a:rPr lang="en-US" altLang="zh-CN" sz="2268" dirty="0"/>
              <a:t> </a:t>
            </a:r>
            <a:r>
              <a:rPr lang="en-US" altLang="zh-CN" sz="2268" dirty="0">
                <a:solidFill>
                  <a:srgbClr val="FF0000"/>
                </a:solidFill>
              </a:rPr>
              <a:t>【2017</a:t>
            </a:r>
            <a:r>
              <a:rPr lang="zh-CN" altLang="en-US" sz="2268" dirty="0">
                <a:solidFill>
                  <a:srgbClr val="FF0000"/>
                </a:solidFill>
              </a:rPr>
              <a:t>年</a:t>
            </a:r>
            <a:r>
              <a:rPr lang="zh-CN" altLang="zh-CN" sz="2268" b="1" dirty="0">
                <a:solidFill>
                  <a:srgbClr val="FF0000"/>
                </a:solidFill>
              </a:rPr>
              <a:t>全国新课标Ⅰ卷</a:t>
            </a:r>
            <a:r>
              <a:rPr lang="en-US" altLang="zh-CN" sz="2268" dirty="0">
                <a:solidFill>
                  <a:srgbClr val="FF0000"/>
                </a:solidFill>
              </a:rPr>
              <a:t>】</a:t>
            </a:r>
            <a:r>
              <a:rPr lang="en-US" altLang="zh-CN" sz="2268" dirty="0"/>
              <a:t>            </a:t>
            </a:r>
            <a:r>
              <a:rPr lang="zh-CN" altLang="zh-CN" sz="2268" dirty="0"/>
              <a:t>表</a:t>
            </a:r>
            <a:r>
              <a:rPr lang="en-US" altLang="zh-CN" sz="2268" dirty="0"/>
              <a:t>3</a:t>
            </a:r>
            <a:endParaRPr lang="zh-CN" altLang="zh-CN" sz="2268" dirty="0"/>
          </a:p>
          <a:p>
            <a:pPr>
              <a:lnSpc>
                <a:spcPct val="100000"/>
              </a:lnSpc>
              <a:defRPr/>
            </a:pPr>
            <a:endParaRPr lang="en-US" altLang="zh-CN" sz="2268" dirty="0"/>
          </a:p>
          <a:p>
            <a:pPr>
              <a:lnSpc>
                <a:spcPct val="100000"/>
              </a:lnSpc>
              <a:defRPr/>
            </a:pPr>
            <a:endParaRPr lang="en-US" altLang="zh-CN" sz="2268" dirty="0"/>
          </a:p>
          <a:p>
            <a:pPr>
              <a:lnSpc>
                <a:spcPct val="100000"/>
              </a:lnSpc>
              <a:defRPr/>
            </a:pPr>
            <a:endParaRPr lang="en-US" altLang="zh-CN" sz="2268" dirty="0"/>
          </a:p>
          <a:p>
            <a:pPr>
              <a:lnSpc>
                <a:spcPct val="100000"/>
              </a:lnSpc>
              <a:defRPr/>
            </a:pPr>
            <a:endParaRPr lang="en-US" altLang="zh-CN" sz="2268" dirty="0"/>
          </a:p>
          <a:p>
            <a:pPr>
              <a:lnSpc>
                <a:spcPct val="100000"/>
              </a:lnSpc>
              <a:defRPr/>
            </a:pPr>
            <a:r>
              <a:rPr lang="zh-CN" altLang="zh-CN" sz="2268" dirty="0"/>
              <a:t>综合表</a:t>
            </a:r>
            <a:r>
              <a:rPr lang="en-US" altLang="zh-CN" sz="2268" dirty="0"/>
              <a:t>3</a:t>
            </a:r>
            <a:r>
              <a:rPr lang="zh-CN" altLang="zh-CN" sz="2268" dirty="0"/>
              <a:t>可知，在工业革命期间，英国</a:t>
            </a:r>
            <a:r>
              <a:rPr lang="en-US" altLang="zh-CN" sz="2268" dirty="0"/>
              <a:t>(</a:t>
            </a:r>
            <a:r>
              <a:rPr lang="zh-CN" altLang="zh-CN" sz="2268" dirty="0"/>
              <a:t>　　</a:t>
            </a:r>
            <a:r>
              <a:rPr lang="en-US" altLang="zh-CN" sz="2268" dirty="0"/>
              <a:t>)</a:t>
            </a:r>
            <a:endParaRPr lang="zh-CN" altLang="zh-CN" sz="2268" dirty="0"/>
          </a:p>
          <a:p>
            <a:pPr>
              <a:lnSpc>
                <a:spcPct val="100000"/>
              </a:lnSpc>
              <a:defRPr/>
            </a:pPr>
            <a:r>
              <a:rPr lang="en-US" altLang="zh-CN" sz="2268" dirty="0"/>
              <a:t>A</a:t>
            </a:r>
            <a:r>
              <a:rPr lang="zh-CN" altLang="zh-CN" sz="2268" dirty="0"/>
              <a:t>．工人实际收入与经济发展同步增长</a:t>
            </a:r>
            <a:r>
              <a:rPr lang="en-US" altLang="zh-CN" sz="2268" dirty="0"/>
              <a:t>    </a:t>
            </a:r>
            <a:endParaRPr lang="zh-CN" altLang="zh-CN" sz="2268" dirty="0"/>
          </a:p>
          <a:p>
            <a:pPr>
              <a:lnSpc>
                <a:spcPct val="100000"/>
              </a:lnSpc>
              <a:defRPr/>
            </a:pPr>
            <a:r>
              <a:rPr lang="en-US" altLang="zh-CN" sz="2268" dirty="0">
                <a:highlight>
                  <a:srgbClr val="FFFF00"/>
                </a:highlight>
              </a:rPr>
              <a:t>B</a:t>
            </a:r>
            <a:r>
              <a:rPr lang="zh-CN" altLang="zh-CN" sz="2268" dirty="0">
                <a:highlight>
                  <a:srgbClr val="FFFF00"/>
                </a:highlight>
              </a:rPr>
              <a:t>．经济快速发展</a:t>
            </a:r>
            <a:r>
              <a:rPr lang="zh-CN" altLang="zh-CN" sz="2268" dirty="0">
                <a:solidFill>
                  <a:srgbClr val="FF0000"/>
                </a:solidFill>
                <a:highlight>
                  <a:srgbClr val="FFFF00"/>
                </a:highlight>
              </a:rPr>
              <a:t>依赖于</a:t>
            </a:r>
            <a:r>
              <a:rPr lang="zh-CN" altLang="zh-CN" sz="2268" dirty="0">
                <a:highlight>
                  <a:srgbClr val="FFFF00"/>
                </a:highlight>
              </a:rPr>
              <a:t>廉价的劳动力</a:t>
            </a:r>
            <a:r>
              <a:rPr lang="en-US" altLang="zh-CN" sz="2268" dirty="0">
                <a:highlight>
                  <a:srgbClr val="FFFF00"/>
                </a:highlight>
              </a:rPr>
              <a:t>    </a:t>
            </a:r>
            <a:endParaRPr lang="zh-CN" altLang="zh-CN" sz="2268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2268" dirty="0"/>
              <a:t>C</a:t>
            </a:r>
            <a:r>
              <a:rPr lang="zh-CN" altLang="zh-CN" sz="2268" dirty="0"/>
              <a:t>．工人生活整体上没有改善</a:t>
            </a:r>
            <a:r>
              <a:rPr lang="en-US" altLang="zh-CN" sz="2268" dirty="0"/>
              <a:t>                  </a:t>
            </a:r>
            <a:endParaRPr lang="zh-CN" altLang="zh-CN" sz="2268" dirty="0"/>
          </a:p>
          <a:p>
            <a:pPr>
              <a:lnSpc>
                <a:spcPct val="100000"/>
              </a:lnSpc>
              <a:defRPr/>
            </a:pPr>
            <a:r>
              <a:rPr lang="en-US" altLang="zh-CN" sz="2268" dirty="0">
                <a:solidFill>
                  <a:srgbClr val="FF0000"/>
                </a:solidFill>
              </a:rPr>
              <a:t>D</a:t>
            </a:r>
            <a:r>
              <a:rPr lang="zh-CN" altLang="zh-CN" sz="2268" dirty="0">
                <a:solidFill>
                  <a:srgbClr val="FF0000"/>
                </a:solidFill>
              </a:rPr>
              <a:t>．社会贫富差距进一步拉大</a:t>
            </a:r>
            <a:r>
              <a:rPr lang="en-US" altLang="zh-CN" sz="2268" dirty="0">
                <a:solidFill>
                  <a:srgbClr val="FF0000"/>
                </a:solidFill>
              </a:rPr>
              <a:t>                </a:t>
            </a:r>
            <a:endParaRPr lang="zh-CN" altLang="zh-CN" sz="2268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2268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7CEE204-D284-4F3F-BB18-E645D82982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864" y="1272018"/>
          <a:ext cx="7619739" cy="2440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90636">
                  <a:extLst>
                    <a:ext uri="{9D8B030D-6E8A-4147-A177-3AD203B41FA5}">
                      <a16:colId xmlns:a16="http://schemas.microsoft.com/office/drawing/2014/main" val="1138646454"/>
                    </a:ext>
                  </a:extLst>
                </a:gridCol>
                <a:gridCol w="1138581">
                  <a:extLst>
                    <a:ext uri="{9D8B030D-6E8A-4147-A177-3AD203B41FA5}">
                      <a16:colId xmlns:a16="http://schemas.microsoft.com/office/drawing/2014/main" val="3937317529"/>
                    </a:ext>
                  </a:extLst>
                </a:gridCol>
                <a:gridCol w="1803371">
                  <a:extLst>
                    <a:ext uri="{9D8B030D-6E8A-4147-A177-3AD203B41FA5}">
                      <a16:colId xmlns:a16="http://schemas.microsoft.com/office/drawing/2014/main" val="1252897908"/>
                    </a:ext>
                  </a:extLst>
                </a:gridCol>
                <a:gridCol w="2487151">
                  <a:extLst>
                    <a:ext uri="{9D8B030D-6E8A-4147-A177-3AD203B41FA5}">
                      <a16:colId xmlns:a16="http://schemas.microsoft.com/office/drawing/2014/main" val="1982347319"/>
                    </a:ext>
                  </a:extLst>
                </a:gridCol>
              </a:tblGrid>
              <a:tr h="388913">
                <a:tc gridSpan="4"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英国</a:t>
                      </a:r>
                      <a:r>
                        <a:rPr lang="zh-CN" sz="17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国民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总收入</a:t>
                      </a:r>
                      <a:r>
                        <a:rPr lang="zh-CN" sz="1700" kern="100" dirty="0"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变化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表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60758"/>
                  </a:ext>
                </a:extLst>
              </a:tr>
              <a:tr h="388913"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年份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约</a:t>
                      </a: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1770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约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1790</a:t>
                      </a:r>
                      <a:r>
                        <a:rPr lang="en-US" altLang="zh-CN" sz="1700" kern="100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1793</a:t>
                      </a:r>
                      <a:endParaRPr lang="zh-CN" sz="17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约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1830</a:t>
                      </a:r>
                      <a:r>
                        <a:rPr lang="en-US" altLang="zh-CN" sz="1700" kern="100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1835</a:t>
                      </a:r>
                      <a:endParaRPr lang="zh-CN" sz="17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827953"/>
                  </a:ext>
                </a:extLst>
              </a:tr>
              <a:tr h="495855"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数额（百万英镑）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140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175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360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591744"/>
                  </a:ext>
                </a:extLst>
              </a:tr>
              <a:tr h="388913">
                <a:tc gridSpan="4"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英国</a:t>
                      </a:r>
                      <a:r>
                        <a:rPr lang="zh-CN" sz="17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工人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实际工资</a:t>
                      </a:r>
                      <a:r>
                        <a:rPr lang="zh-CN" sz="1700" kern="100" dirty="0"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变化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表（即按实际购买力计算的工资，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1851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年为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100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。）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05996"/>
                  </a:ext>
                </a:extLst>
              </a:tr>
              <a:tr h="388913"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年份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1755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1797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1835</a:t>
                      </a:r>
                      <a:endParaRPr lang="zh-CN" sz="17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84393"/>
                  </a:ext>
                </a:extLst>
              </a:tr>
              <a:tr h="388913"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指数</a:t>
                      </a: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42</a:t>
                      </a: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．</a:t>
                      </a: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74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42</a:t>
                      </a:r>
                      <a:r>
                        <a:rPr lang="zh-CN" sz="1700" kern="100">
                          <a:effectLst/>
                          <a:latin typeface="+mj-ea"/>
                          <a:ea typeface="+mj-ea"/>
                        </a:rPr>
                        <a:t>．</a:t>
                      </a:r>
                      <a:r>
                        <a:rPr lang="en-US" sz="1700" kern="100">
                          <a:effectLst/>
                          <a:latin typeface="+mj-ea"/>
                          <a:ea typeface="+mj-ea"/>
                        </a:rPr>
                        <a:t>48</a:t>
                      </a:r>
                      <a:endParaRPr lang="zh-CN" sz="1700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151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303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454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60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5755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2907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058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209" algn="l" defTabSz="91430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78</a:t>
                      </a:r>
                      <a:r>
                        <a:rPr lang="zh-CN" sz="1700" kern="100" dirty="0">
                          <a:effectLst/>
                          <a:latin typeface="+mj-ea"/>
                          <a:ea typeface="+mj-ea"/>
                        </a:rPr>
                        <a:t>．</a:t>
                      </a:r>
                      <a:r>
                        <a:rPr lang="en-US" sz="1700" kern="100" dirty="0">
                          <a:effectLst/>
                          <a:latin typeface="+mj-ea"/>
                          <a:ea typeface="+mj-ea"/>
                        </a:rPr>
                        <a:t>69</a:t>
                      </a:r>
                      <a:endParaRPr lang="zh-CN" sz="17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4795" marR="6479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11289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1CAD8830-BBDF-4A26-96AB-D13C06A7FFB7}"/>
              </a:ext>
            </a:extLst>
          </p:cNvPr>
          <p:cNvSpPr/>
          <p:nvPr/>
        </p:nvSpPr>
        <p:spPr>
          <a:xfrm>
            <a:off x="7059555" y="4793710"/>
            <a:ext cx="954107" cy="137191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315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8315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57DCF-841C-4BE2-90DA-6B6A5845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变量当道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EAA2B-07C7-4B7E-832B-90D5A1C8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CN" dirty="0"/>
              <a:t>35</a:t>
            </a:r>
            <a:r>
              <a:rPr lang="zh-CN" altLang="zh-CN" dirty="0"/>
              <a:t>．</a:t>
            </a:r>
            <a:r>
              <a:rPr lang="en-US" altLang="zh-CN" dirty="0">
                <a:solidFill>
                  <a:srgbClr val="FF0000"/>
                </a:solidFill>
              </a:rPr>
              <a:t> 【2017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zh-CN" altLang="zh-CN" b="1" dirty="0">
                <a:solidFill>
                  <a:srgbClr val="FF0000"/>
                </a:solidFill>
              </a:rPr>
              <a:t>全国新课标Ⅰ卷</a:t>
            </a:r>
            <a:r>
              <a:rPr lang="en-US" altLang="zh-CN" dirty="0">
                <a:solidFill>
                  <a:srgbClr val="FF0000"/>
                </a:solidFill>
              </a:rPr>
              <a:t>】 </a:t>
            </a:r>
            <a:r>
              <a:rPr lang="en-US" altLang="zh-CN" dirty="0"/>
              <a:t>1976</a:t>
            </a:r>
            <a:r>
              <a:rPr lang="zh-CN" altLang="zh-CN" dirty="0"/>
              <a:t>年，美、英、法等西方国家组成七国集团，协调经济政策以解决世界经济难题，俄罗斯加入后成为</a:t>
            </a:r>
            <a:r>
              <a:rPr lang="zh-CN" altLang="zh-CN" dirty="0">
                <a:highlight>
                  <a:srgbClr val="FFFF00"/>
                </a:highlight>
              </a:rPr>
              <a:t>八国集团</a:t>
            </a:r>
            <a:r>
              <a:rPr lang="zh-CN" altLang="zh-CN" dirty="0"/>
              <a:t>。</a:t>
            </a:r>
            <a:r>
              <a:rPr lang="en-US" altLang="zh-CN" dirty="0">
                <a:solidFill>
                  <a:srgbClr val="FF0000"/>
                </a:solidFill>
              </a:rPr>
              <a:t>1999</a:t>
            </a:r>
            <a:r>
              <a:rPr lang="zh-CN" altLang="zh-CN" dirty="0">
                <a:solidFill>
                  <a:srgbClr val="FF0000"/>
                </a:solidFill>
              </a:rPr>
              <a:t>年</a:t>
            </a:r>
            <a:r>
              <a:rPr lang="zh-CN" altLang="zh-CN" dirty="0"/>
              <a:t>，八国集团国家和中国、巴西、印度等组成</a:t>
            </a:r>
            <a:r>
              <a:rPr lang="zh-CN" altLang="zh-CN" dirty="0">
                <a:highlight>
                  <a:srgbClr val="FFFF00"/>
                </a:highlight>
              </a:rPr>
              <a:t>二十国集团</a:t>
            </a:r>
            <a:r>
              <a:rPr lang="zh-CN" altLang="zh-CN" dirty="0"/>
              <a:t>，寻求合作以促进国际金融稳定和经济持续增长。从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这一历程</a:t>
            </a:r>
            <a:r>
              <a:rPr lang="zh-CN" altLang="zh-CN" dirty="0"/>
              <a:t>可看出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zh-CN" dirty="0">
                <a:solidFill>
                  <a:srgbClr val="FF0000"/>
                </a:solidFill>
              </a:rPr>
              <a:t>．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世界格局的变化</a:t>
            </a:r>
            <a:r>
              <a:rPr lang="zh-CN" altLang="zh-CN" dirty="0">
                <a:solidFill>
                  <a:srgbClr val="FF0000"/>
                </a:solidFill>
              </a:rPr>
              <a:t>冲击旧的世界经济秩序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B</a:t>
            </a:r>
            <a:r>
              <a:rPr lang="zh-CN" altLang="zh-CN" dirty="0"/>
              <a:t>．经济全球化深入到贸易金融领域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C</a:t>
            </a:r>
            <a:r>
              <a:rPr lang="zh-CN" altLang="zh-CN" dirty="0"/>
              <a:t>．越来越多的亚非拉国家进入世界体系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D</a:t>
            </a:r>
            <a:r>
              <a:rPr lang="zh-CN" altLang="zh-CN" dirty="0"/>
              <a:t>．区域经济集团从封闭走向开放</a:t>
            </a: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D242FC-3CC8-4A2A-9B7A-CC1A45F105D4}"/>
              </a:ext>
            </a:extLst>
          </p:cNvPr>
          <p:cNvSpPr/>
          <p:nvPr/>
        </p:nvSpPr>
        <p:spPr>
          <a:xfrm>
            <a:off x="7162196" y="4924344"/>
            <a:ext cx="954107" cy="137191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315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8315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C265EA1-B648-4A8A-9597-1B73A426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71" y="850878"/>
            <a:ext cx="7902213" cy="5101637"/>
          </a:xfrm>
        </p:spPr>
        <p:txBody>
          <a:bodyPr/>
          <a:lstStyle/>
          <a:p>
            <a:pPr>
              <a:buFont typeface="Arial" charset="0"/>
              <a:buChar char="▐"/>
              <a:defRPr/>
            </a:pPr>
            <a:r>
              <a:rPr lang="zh-CN" altLang="en-US" sz="3402" dirty="0"/>
              <a:t>众里寻他千百度，那人却在</a:t>
            </a:r>
            <a:r>
              <a:rPr lang="en-US" altLang="zh-CN" sz="3402" dirty="0"/>
              <a:t>——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zh-CN" altLang="en-US" sz="755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灯火阑珊处</a:t>
            </a:r>
          </a:p>
          <a:p>
            <a:pPr>
              <a:buFont typeface="Arial" charset="0"/>
              <a:buChar char="▐"/>
              <a:defRPr/>
            </a:pPr>
            <a:endParaRPr lang="zh-CN" altLang="en-US" sz="6236" dirty="0"/>
          </a:p>
        </p:txBody>
      </p:sp>
      <p:sp>
        <p:nvSpPr>
          <p:cNvPr id="20484" name="矩形 4">
            <a:extLst>
              <a:ext uri="{FF2B5EF4-FFF2-40B4-BE49-F238E27FC236}">
                <a16:creationId xmlns:a16="http://schemas.microsoft.com/office/drawing/2014/main" id="{FCDB31B5-E958-42E4-8202-0470C5E68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47" y="3115196"/>
            <a:ext cx="800946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 eaLnBrk="0" hangingPunct="0">
              <a:lnSpc>
                <a:spcPct val="110000"/>
              </a:lnSpc>
              <a:spcBef>
                <a:spcPts val="1800"/>
              </a:spcBef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600"/>
              </a:spcAft>
              <a:buClr>
                <a:srgbClr val="FAD597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ea typeface="楷体" panose="02010609060101010101" pitchFamily="49" charset="-122"/>
              </a:rPr>
              <a:t>       往年的试题是精雕细磨的产物，它反映了对考试内容的深思熟虑、对设问和答案的准确拿捏、对学生水平的客观判断。研究这些试题，就如同和试题的制作者对话。</a:t>
            </a:r>
            <a:endParaRPr lang="en-US" altLang="zh-CN" sz="2400" b="1" dirty="0">
              <a:solidFill>
                <a:schemeClr val="tx1"/>
              </a:solidFill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ea typeface="楷体" panose="02010609060101010101" pitchFamily="49" charset="-122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ea typeface="楷体" panose="02010609060101010101" pitchFamily="49" charset="-122"/>
              </a:rPr>
              <a:t>当你真正把</a:t>
            </a:r>
            <a:r>
              <a:rPr lang="zh-CN" altLang="en-US" sz="2400" b="1" u="sng" dirty="0">
                <a:solidFill>
                  <a:srgbClr val="FF0000"/>
                </a:solidFill>
                <a:ea typeface="楷体" panose="02010609060101010101" pitchFamily="49" charset="-122"/>
              </a:rPr>
              <a:t>格式</a:t>
            </a:r>
            <a:r>
              <a:rPr lang="zh-CN" altLang="en-US" sz="2400" b="1" dirty="0">
                <a:solidFill>
                  <a:schemeClr val="tx1"/>
                </a:solidFill>
                <a:ea typeface="楷体" panose="02010609060101010101" pitchFamily="49" charset="-122"/>
              </a:rPr>
              <a:t>搞透了，这些试题便有如己出，临考时对试卷就绝无陌生之感，并会触类旁通。</a:t>
            </a:r>
            <a:endParaRPr lang="en-US" altLang="zh-CN" sz="2400" b="1" dirty="0">
              <a:solidFill>
                <a:schemeClr val="tx1"/>
              </a:solidFill>
              <a:ea typeface="楷体" panose="02010609060101010101" pitchFamily="49" charset="-122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刘芃</a:t>
            </a:r>
            <a:endParaRPr lang="zh-CN" altLang="en-US" sz="2400" b="1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27178651-49ED-487A-8962-173D77FAE1B7}"/>
              </a:ext>
            </a:extLst>
          </p:cNvPr>
          <p:cNvSpPr txBox="1">
            <a:spLocks/>
          </p:cNvSpPr>
          <p:nvPr/>
        </p:nvSpPr>
        <p:spPr bwMode="auto">
          <a:xfrm>
            <a:off x="148045" y="75571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问题：效率在哪里？</a:t>
            </a:r>
          </a:p>
        </p:txBody>
      </p:sp>
      <p:pic>
        <p:nvPicPr>
          <p:cNvPr id="5" name="图片 4" descr="图片包含 户外, 树, 建筑物, 地面&#10;&#10;已生成极高可信度的说明">
            <a:hlinkClick r:id="rId2" action="ppaction://hlinksldjump"/>
            <a:extLst>
              <a:ext uri="{FF2B5EF4-FFF2-40B4-BE49-F238E27FC236}">
                <a16:creationId xmlns:a16="http://schemas.microsoft.com/office/drawing/2014/main" id="{D5483F39-55F0-418E-A833-AF708FA46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17" y="5296328"/>
            <a:ext cx="1578462" cy="11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12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393FF-986F-4E0C-B45E-CCCFC2A3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大数据时代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0A6713-A608-4257-8EF2-8BFA36E2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hlinkClick r:id="rId2" action="ppaction://hlinkfile"/>
              </a:rPr>
              <a:t>设问的频率</a:t>
            </a:r>
            <a:r>
              <a:rPr lang="zh-CN" altLang="en-US" dirty="0"/>
              <a:t>：（</a:t>
            </a:r>
            <a:r>
              <a:rPr lang="en-US" altLang="zh-CN" dirty="0"/>
              <a:t>2010-2017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变化</a:t>
            </a:r>
            <a:r>
              <a:rPr lang="zh-CN" altLang="en-US" dirty="0"/>
              <a:t>：主语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/>
              <a:t>次，内容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出现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FF0000"/>
                </a:solidFill>
              </a:rPr>
              <a:t>开端</a:t>
            </a:r>
            <a:r>
              <a:rPr lang="zh-CN" altLang="en-US" dirty="0"/>
              <a:t>：主语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/>
              <a:t>次，内容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/>
              <a:t>次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根本</a:t>
            </a:r>
            <a:r>
              <a:rPr lang="zh-CN" altLang="en-US" dirty="0"/>
              <a:t>：主语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/>
              <a:t>次（目的），内容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实质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FF0000"/>
                </a:solidFill>
              </a:rPr>
              <a:t>本质</a:t>
            </a:r>
            <a:r>
              <a:rPr lang="zh-CN" altLang="en-US" dirty="0"/>
              <a:t>：主语</a:t>
            </a:r>
            <a:r>
              <a:rPr lang="en-US" altLang="zh-CN" dirty="0"/>
              <a:t>0</a:t>
            </a:r>
            <a:r>
              <a:rPr lang="zh-CN" altLang="en-US" dirty="0"/>
              <a:t>次，内容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/>
              <a:t>次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CA4194-CCB1-4E7C-88CF-7F7F5D0562BD}"/>
              </a:ext>
            </a:extLst>
          </p:cNvPr>
          <p:cNvSpPr/>
          <p:nvPr/>
        </p:nvSpPr>
        <p:spPr>
          <a:xfrm>
            <a:off x="3040232" y="1419163"/>
            <a:ext cx="222839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变量 ：常量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4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内容占位符 2"/>
          <p:cNvSpPr>
            <a:spLocks noGrp="1"/>
          </p:cNvSpPr>
          <p:nvPr>
            <p:ph idx="1"/>
          </p:nvPr>
        </p:nvSpPr>
        <p:spPr>
          <a:xfrm>
            <a:off x="330274" y="994738"/>
            <a:ext cx="7900714" cy="5103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变量当道（常量也挡道）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变量：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2646" b="1" dirty="0">
                <a:solidFill>
                  <a:srgbClr val="C00000"/>
                </a:solidFill>
                <a:latin typeface="+mj-ea"/>
              </a:rPr>
              <a:t>——</a:t>
            </a: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强烈的</a:t>
            </a:r>
            <a:r>
              <a:rPr lang="zh-CN" altLang="en-US" sz="2646" b="1" dirty="0">
                <a:solidFill>
                  <a:srgbClr val="C00000"/>
                </a:solidFill>
                <a:highlight>
                  <a:srgbClr val="FFFF00"/>
                </a:highlight>
                <a:latin typeface="+mj-ea"/>
              </a:rPr>
              <a:t>时间点</a:t>
            </a: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意识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2646" b="1" dirty="0">
                <a:solidFill>
                  <a:srgbClr val="C00000"/>
                </a:solidFill>
                <a:latin typeface="+mj-ea"/>
              </a:rPr>
              <a:t>——</a:t>
            </a: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突出的前因后果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2646" b="1" dirty="0">
                <a:solidFill>
                  <a:srgbClr val="C00000"/>
                </a:solidFill>
                <a:latin typeface="+mj-ea"/>
              </a:rPr>
              <a:t>——</a:t>
            </a: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历史发展的重要节点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常量：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2646" b="1" dirty="0">
                <a:solidFill>
                  <a:srgbClr val="C00000"/>
                </a:solidFill>
                <a:latin typeface="+mj-ea"/>
              </a:rPr>
              <a:t>——</a:t>
            </a:r>
            <a:r>
              <a:rPr lang="zh-CN" altLang="en-US" sz="2646" b="1" dirty="0">
                <a:solidFill>
                  <a:srgbClr val="C00000"/>
                </a:solidFill>
                <a:latin typeface="+mj-ea"/>
              </a:rPr>
              <a:t>学的热点，爱的本质</a:t>
            </a:r>
            <a:endParaRPr lang="en-US" altLang="zh-CN" sz="2646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4" name="矩形 6"/>
          <p:cNvSpPr/>
          <p:nvPr/>
        </p:nvSpPr>
        <p:spPr>
          <a:xfrm>
            <a:off x="5000790" y="1471024"/>
            <a:ext cx="3129881" cy="2535309"/>
          </a:xfrm>
          <a:prstGeom prst="rect">
            <a:avLst/>
          </a:prstGeom>
          <a:solidFill>
            <a:srgbClr val="006666"/>
          </a:solidFill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EA970C"/>
              </a:buClr>
              <a:buSzPct val="60000"/>
              <a:buFont typeface="Arial" panose="020B0604020202020204" pitchFamily="34" charset="0"/>
              <a:buChar char="▐"/>
              <a:defRPr sz="2000" kern="1200">
                <a:solidFill>
                  <a:srgbClr val="956C1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AD597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命题不拘泥于教科书，运用新材料，创设新情境，古今贯通，中外关联，把握</a:t>
            </a:r>
            <a:r>
              <a:rPr kumimoji="0" lang="zh-CN" altLang="zh-CN" sz="2646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历史发展的基本脉络</a:t>
            </a:r>
            <a:r>
              <a:rPr kumimoji="0" lang="zh-CN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。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圆角矩形标注 6">
            <a:extLst>
              <a:ext uri="{FF2B5EF4-FFF2-40B4-BE49-F238E27FC236}">
                <a16:creationId xmlns:a16="http://schemas.microsoft.com/office/drawing/2014/main" id="{A0D05137-6B13-46F7-B881-BB3FCC30036C}"/>
              </a:ext>
            </a:extLst>
          </p:cNvPr>
          <p:cNvSpPr/>
          <p:nvPr/>
        </p:nvSpPr>
        <p:spPr>
          <a:xfrm>
            <a:off x="3372695" y="4108520"/>
            <a:ext cx="4858292" cy="2135142"/>
          </a:xfrm>
          <a:prstGeom prst="wedgeRoundRectCallout">
            <a:avLst>
              <a:gd name="adj1" fmla="val -39774"/>
              <a:gd name="adj2" fmla="val -86457"/>
              <a:gd name="adj3" fmla="val 16667"/>
            </a:avLst>
          </a:prstGeom>
          <a:solidFill>
            <a:srgbClr val="00666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两大重灾区</a:t>
            </a:r>
            <a:endParaRPr kumimoji="0" lang="en-US" altLang="zh-CN" sz="264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被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常量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困住，忽视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变量</a:t>
            </a:r>
            <a:endParaRPr kumimoji="0" lang="en-US" altLang="zh-CN" sz="2646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看到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变化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，忽视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范</a:t>
            </a:r>
            <a:r>
              <a:rPr kumimoji="0" lang="en-US" altLang="zh-CN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微软雅黑"/>
                <a:ea typeface="微软雅黑"/>
                <a:cs typeface="+mn-cs"/>
              </a:rPr>
              <a:t>+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微软雅黑"/>
                <a:ea typeface="微软雅黑"/>
                <a:cs typeface="+mn-cs"/>
              </a:rPr>
              <a:t>度</a:t>
            </a:r>
          </a:p>
        </p:txBody>
      </p:sp>
      <p:sp>
        <p:nvSpPr>
          <p:cNvPr id="6" name="圆角矩形标注 6">
            <a:extLst>
              <a:ext uri="{FF2B5EF4-FFF2-40B4-BE49-F238E27FC236}">
                <a16:creationId xmlns:a16="http://schemas.microsoft.com/office/drawing/2014/main" id="{73FA741C-A6C6-4B03-9519-8547642AB537}"/>
              </a:ext>
            </a:extLst>
          </p:cNvPr>
          <p:cNvSpPr/>
          <p:nvPr/>
        </p:nvSpPr>
        <p:spPr>
          <a:xfrm>
            <a:off x="3155453" y="3384083"/>
            <a:ext cx="4360044" cy="1390286"/>
          </a:xfrm>
          <a:prstGeom prst="wedgeRoundRectCallout">
            <a:avLst>
              <a:gd name="adj1" fmla="val 36325"/>
              <a:gd name="adj2" fmla="val 100206"/>
              <a:gd name="adj3" fmla="val 16667"/>
            </a:avLst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640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尤其要小心：</a:t>
            </a:r>
            <a:endParaRPr kumimoji="0" lang="en-US" altLang="zh-CN" sz="264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8640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夹杂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两词中间</a:t>
            </a:r>
            <a:r>
              <a:rPr kumimoji="0" lang="zh-CN" altLang="en-US" sz="26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的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FF"/>
                </a:highlight>
                <a:uLnTx/>
                <a:uFillTx/>
                <a:latin typeface="微软雅黑"/>
                <a:ea typeface="微软雅黑"/>
                <a:cs typeface="+mn-cs"/>
              </a:rPr>
              <a:t>动词</a:t>
            </a:r>
            <a:r>
              <a:rPr kumimoji="0" lang="zh-CN" altLang="en-US" sz="2646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+mn-cs"/>
              </a:rPr>
              <a:t>程度</a:t>
            </a:r>
            <a:endParaRPr kumimoji="0" lang="zh-CN" altLang="en-US" sz="2646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453" y="1033175"/>
            <a:ext cx="8165484" cy="510215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国卷高考的命题方向，非常注重“把握历史发展的基本脉络”，尤其是历史脉络中的“发展”这一关键性定位。</a:t>
            </a:r>
            <a:r>
              <a:rPr lang="zh-CN" altLang="en-US" dirty="0"/>
              <a:t>这一定位，检测出中学历史教学的两大得分重灾区：</a:t>
            </a:r>
            <a:endParaRPr lang="en-US" altLang="zh-CN" dirty="0"/>
          </a:p>
          <a:p>
            <a:r>
              <a:rPr lang="zh-CN" altLang="en-US" dirty="0"/>
              <a:t>一是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教学中突出抓固定的知识重点</a:t>
            </a:r>
            <a:r>
              <a:rPr lang="zh-CN" altLang="en-US" dirty="0"/>
              <a:t>而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忽视发展的历史脉络</a:t>
            </a:r>
            <a:r>
              <a:rPr lang="zh-CN" altLang="en-US" dirty="0"/>
              <a:t>，造成学生对历史进程认识的割裂，如前述例题所示，学生无法在国卷考试中进行精准定位；</a:t>
            </a:r>
            <a:endParaRPr lang="en-US" altLang="zh-CN" dirty="0"/>
          </a:p>
          <a:p>
            <a:r>
              <a:rPr lang="zh-CN" altLang="en-US" dirty="0"/>
              <a:t>二是教学中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妄谈根源和本质</a:t>
            </a:r>
            <a:r>
              <a:rPr lang="zh-CN" altLang="en-US" dirty="0"/>
              <a:t>而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忽视历史的变化</a:t>
            </a:r>
            <a:r>
              <a:rPr lang="zh-CN" altLang="en-US" dirty="0"/>
              <a:t>，在国卷中诸多关于发展变化的选择题设计中，均有这种“根源本质”的干扰项设计，学生飞蛾扑火般的犯错，如</a:t>
            </a:r>
            <a:r>
              <a:rPr lang="en-US" altLang="zh-CN" dirty="0"/>
              <a:t>Ⅰ</a:t>
            </a:r>
            <a:r>
              <a:rPr lang="zh-CN" altLang="en-US" dirty="0"/>
              <a:t>卷系列中</a:t>
            </a:r>
            <a:r>
              <a:rPr lang="en-US" altLang="zh-CN" dirty="0"/>
              <a:t>2016</a:t>
            </a:r>
            <a:r>
              <a:rPr lang="zh-CN" altLang="en-US" dirty="0"/>
              <a:t>年的</a:t>
            </a:r>
            <a:r>
              <a:rPr lang="en-US" altLang="zh-CN" dirty="0"/>
              <a:t>27</a:t>
            </a:r>
            <a:r>
              <a:rPr lang="zh-CN" altLang="en-US" dirty="0"/>
              <a:t>题，</a:t>
            </a:r>
            <a:r>
              <a:rPr lang="en-US" altLang="zh-CN" dirty="0"/>
              <a:t>2015</a:t>
            </a:r>
            <a:r>
              <a:rPr lang="zh-CN" altLang="en-US" dirty="0"/>
              <a:t>年的</a:t>
            </a:r>
            <a:r>
              <a:rPr lang="en-US" altLang="zh-CN" dirty="0"/>
              <a:t>25</a:t>
            </a:r>
            <a:r>
              <a:rPr lang="zh-CN" altLang="en-US" dirty="0"/>
              <a:t>、</a:t>
            </a:r>
            <a:r>
              <a:rPr lang="en-US" altLang="zh-CN" dirty="0"/>
              <a:t>28</a:t>
            </a:r>
            <a:r>
              <a:rPr lang="zh-CN" altLang="en-US" dirty="0"/>
              <a:t>题，</a:t>
            </a:r>
            <a:r>
              <a:rPr lang="en-US" altLang="zh-CN" dirty="0"/>
              <a:t>2014</a:t>
            </a:r>
            <a:r>
              <a:rPr lang="zh-CN" altLang="en-US" dirty="0"/>
              <a:t>年的</a:t>
            </a:r>
            <a:r>
              <a:rPr lang="en-US" altLang="zh-CN" dirty="0"/>
              <a:t>26</a:t>
            </a:r>
            <a:r>
              <a:rPr lang="zh-CN" altLang="en-US" dirty="0"/>
              <a:t>题，</a:t>
            </a:r>
            <a:r>
              <a:rPr lang="en-US" altLang="zh-CN" dirty="0"/>
              <a:t>2013</a:t>
            </a:r>
            <a:r>
              <a:rPr lang="zh-CN" altLang="en-US" dirty="0"/>
              <a:t>年的</a:t>
            </a:r>
            <a:r>
              <a:rPr lang="en-US" altLang="zh-CN" dirty="0"/>
              <a:t>25</a:t>
            </a:r>
            <a:r>
              <a:rPr lang="zh-CN" altLang="en-US" dirty="0"/>
              <a:t>题，这些得分率低的题均是如此，限于篇幅，此处不再详解。</a:t>
            </a:r>
          </a:p>
          <a:p>
            <a:endParaRPr lang="zh-CN" altLang="en-US" dirty="0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A15C3E07-5327-4C36-8943-FCE9243E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3" y="46698"/>
            <a:ext cx="8027536" cy="66147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难题的棒喝与重现</a:t>
            </a:r>
          </a:p>
        </p:txBody>
      </p:sp>
    </p:spTree>
    <p:extLst>
      <p:ext uri="{BB962C8B-B14F-4D97-AF65-F5344CB8AC3E}">
        <p14:creationId xmlns:p14="http://schemas.microsoft.com/office/powerpoint/2010/main" val="34564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内容占位符 2"/>
          <p:cNvSpPr>
            <a:spLocks noGrp="1"/>
          </p:cNvSpPr>
          <p:nvPr>
            <p:ph idx="1"/>
          </p:nvPr>
        </p:nvSpPr>
        <p:spPr>
          <a:xfrm>
            <a:off x="237521" y="1175784"/>
            <a:ext cx="7993467" cy="4684733"/>
          </a:xfrm>
        </p:spPr>
        <p:txBody>
          <a:bodyPr/>
          <a:lstStyle/>
          <a:p>
            <a:pPr algn="l"/>
            <a:r>
              <a:rPr lang="zh-CN" altLang="en-US" sz="2646" b="1" u="sng" dirty="0">
                <a:solidFill>
                  <a:srgbClr val="C00000"/>
                </a:solidFill>
                <a:latin typeface="+mj-ea"/>
                <a:ea typeface="+mj-ea"/>
              </a:rPr>
              <a:t>非此及彼：双扰一新（双坑一生）</a:t>
            </a:r>
            <a:endParaRPr lang="en-US" altLang="zh-CN" sz="2646" b="1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l"/>
            <a:r>
              <a:rPr lang="en-US" altLang="zh-CN" sz="2646" dirty="0">
                <a:latin typeface="+mj-ea"/>
                <a:ea typeface="+mj-ea"/>
              </a:rPr>
              <a:t>——</a:t>
            </a:r>
            <a:r>
              <a:rPr lang="zh-CN" altLang="en-US" sz="2646" dirty="0">
                <a:latin typeface="+mj-ea"/>
                <a:ea typeface="+mj-ea"/>
              </a:rPr>
              <a:t>彼此的</a:t>
            </a:r>
            <a:r>
              <a:rPr lang="zh-CN" altLang="en-US" sz="2646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关联与错位</a:t>
            </a:r>
            <a:r>
              <a:rPr lang="zh-CN" altLang="en-US" sz="2646" dirty="0">
                <a:latin typeface="+mj-ea"/>
                <a:ea typeface="+mj-ea"/>
              </a:rPr>
              <a:t>，构成难题典范</a:t>
            </a:r>
            <a:endParaRPr lang="en-US" altLang="zh-CN" sz="2646" dirty="0">
              <a:latin typeface="+mj-ea"/>
              <a:ea typeface="+mj-ea"/>
            </a:endParaRPr>
          </a:p>
          <a:p>
            <a:pPr algn="l"/>
            <a:r>
              <a:rPr lang="zh-CN" altLang="en-US" sz="2646" b="1" dirty="0">
                <a:latin typeface="+mj-ea"/>
                <a:ea typeface="+mj-ea"/>
              </a:rPr>
              <a:t>双扰（</a:t>
            </a:r>
            <a:r>
              <a:rPr lang="zh-CN" altLang="en-US" sz="2646" b="1" dirty="0">
                <a:latin typeface="+mj-ea"/>
              </a:rPr>
              <a:t>此为彼</a:t>
            </a:r>
            <a:r>
              <a:rPr lang="zh-CN" altLang="en-US" sz="2646" b="1" dirty="0">
                <a:latin typeface="+mj-ea"/>
                <a:ea typeface="+mj-ea"/>
              </a:rPr>
              <a:t>）：</a:t>
            </a:r>
            <a:r>
              <a:rPr lang="zh-CN" altLang="en-US" sz="2646" b="1" dirty="0">
                <a:solidFill>
                  <a:srgbClr val="FF0000"/>
                </a:solidFill>
                <a:latin typeface="+mj-ea"/>
                <a:ea typeface="+mj-ea"/>
              </a:rPr>
              <a:t>答非所问</a:t>
            </a:r>
            <a:r>
              <a:rPr lang="en-US" altLang="zh-CN" sz="2646" b="1" dirty="0">
                <a:latin typeface="+mj-ea"/>
                <a:ea typeface="+mj-ea"/>
              </a:rPr>
              <a:t>+</a:t>
            </a:r>
            <a:r>
              <a:rPr lang="zh-CN" altLang="en-US" sz="2646" b="1" dirty="0">
                <a:solidFill>
                  <a:srgbClr val="FF0000"/>
                </a:solidFill>
                <a:latin typeface="+mj-ea"/>
                <a:ea typeface="+mj-ea"/>
              </a:rPr>
              <a:t>断章取义</a:t>
            </a:r>
            <a:endParaRPr lang="en-US" altLang="zh-CN" sz="2646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l"/>
            <a:r>
              <a:rPr lang="en-US" altLang="zh-CN" sz="2646" dirty="0">
                <a:latin typeface="+mj-ea"/>
                <a:ea typeface="+mj-ea"/>
              </a:rPr>
              <a:t>——</a:t>
            </a:r>
            <a:r>
              <a:rPr lang="zh-CN" altLang="en-US" sz="2646" dirty="0">
                <a:latin typeface="+mj-ea"/>
                <a:ea typeface="+mj-ea"/>
              </a:rPr>
              <a:t>均为选择题的刻意设计选项，作为迷惑性强的错误构筑成双坑。</a:t>
            </a:r>
            <a:r>
              <a:rPr lang="zh-CN" altLang="en-US" sz="2646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此</a:t>
            </a:r>
            <a:r>
              <a:rPr lang="zh-CN" altLang="en-US" sz="2646" dirty="0">
                <a:solidFill>
                  <a:srgbClr val="FF0000"/>
                </a:solidFill>
                <a:latin typeface="+mj-ea"/>
                <a:ea typeface="+mj-ea"/>
              </a:rPr>
              <a:t>为答乎？非也，实为</a:t>
            </a:r>
            <a:r>
              <a:rPr lang="zh-CN" altLang="en-US" sz="2646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彼坑</a:t>
            </a:r>
            <a:r>
              <a:rPr lang="zh-CN" altLang="en-US" sz="2646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646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l"/>
            <a:r>
              <a:rPr lang="zh-CN" altLang="en-US" sz="2646" b="1" dirty="0">
                <a:latin typeface="+mj-ea"/>
                <a:ea typeface="+mj-ea"/>
              </a:rPr>
              <a:t>一新</a:t>
            </a:r>
            <a:r>
              <a:rPr lang="zh-CN" altLang="en-US" sz="2646" b="1" dirty="0">
                <a:latin typeface="+mj-ea"/>
              </a:rPr>
              <a:t> （彼为此） </a:t>
            </a:r>
            <a:r>
              <a:rPr lang="zh-CN" altLang="en-US" sz="2646" b="1" dirty="0">
                <a:latin typeface="+mj-ea"/>
                <a:ea typeface="+mj-ea"/>
              </a:rPr>
              <a:t>：似乎</a:t>
            </a:r>
            <a:r>
              <a:rPr lang="zh-CN" altLang="en-US" sz="2646" b="1" dirty="0">
                <a:solidFill>
                  <a:srgbClr val="FF0000"/>
                </a:solidFill>
                <a:latin typeface="+mj-ea"/>
                <a:ea typeface="+mj-ea"/>
              </a:rPr>
              <a:t>陌生新颖</a:t>
            </a:r>
            <a:endParaRPr lang="en-US" altLang="zh-CN" sz="2646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l"/>
            <a:r>
              <a:rPr lang="en-US" altLang="zh-CN" sz="2646" dirty="0">
                <a:latin typeface="+mj-ea"/>
                <a:ea typeface="+mj-ea"/>
              </a:rPr>
              <a:t>——</a:t>
            </a:r>
            <a:r>
              <a:rPr lang="zh-CN" altLang="en-US" sz="2646" dirty="0">
                <a:latin typeface="+mj-ea"/>
                <a:ea typeface="+mj-ea"/>
              </a:rPr>
              <a:t>基于史料理解和历史推理，不熟悉的选项新内容，正是合题的答案。</a:t>
            </a:r>
            <a:r>
              <a:rPr lang="zh-CN" altLang="en-US" sz="2646" dirty="0">
                <a:solidFill>
                  <a:srgbClr val="FF0000"/>
                </a:solidFill>
                <a:latin typeface="+mj-ea"/>
                <a:ea typeface="+mj-ea"/>
              </a:rPr>
              <a:t>陌生的</a:t>
            </a:r>
            <a:r>
              <a:rPr lang="zh-CN" altLang="en-US" sz="2646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彼</a:t>
            </a:r>
            <a:r>
              <a:rPr lang="zh-CN" altLang="en-US" sz="2646" dirty="0">
                <a:solidFill>
                  <a:srgbClr val="FF0000"/>
                </a:solidFill>
                <a:latin typeface="+mj-ea"/>
                <a:ea typeface="+mj-ea"/>
              </a:rPr>
              <a:t>，却是</a:t>
            </a:r>
            <a:r>
              <a:rPr lang="zh-CN" altLang="en-US" sz="2646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答案在此</a:t>
            </a:r>
            <a:r>
              <a:rPr lang="zh-CN" altLang="en-US" sz="2646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646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23C9F151-2108-4B43-82A3-73E62855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</p:spTree>
    <p:extLst>
      <p:ext uri="{BB962C8B-B14F-4D97-AF65-F5344CB8AC3E}">
        <p14:creationId xmlns:p14="http://schemas.microsoft.com/office/powerpoint/2010/main" val="21378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200069D-8AB9-460B-8A1F-151050D8A814}"/>
              </a:ext>
            </a:extLst>
          </p:cNvPr>
          <p:cNvSpPr txBox="1">
            <a:spLocks/>
          </p:cNvSpPr>
          <p:nvPr/>
        </p:nvSpPr>
        <p:spPr>
          <a:xfrm>
            <a:off x="453276" y="1131758"/>
            <a:ext cx="7505735" cy="5348219"/>
          </a:xfrm>
          <a:prstGeom prst="rect">
            <a:avLst/>
          </a:prstGeom>
        </p:spPr>
        <p:txBody>
          <a:bodyPr vert="horz" lIns="68589" tIns="34294" rIns="68589" bIns="34294" rtlCol="0">
            <a:normAutofit lnSpcReduction="10000"/>
          </a:bodyPr>
          <a:lstStyle>
            <a:lvl1pPr marL="0" indent="0" algn="ctr" defTabSz="8642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None/>
              <a:defRPr sz="2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2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2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8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30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30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年全国新课标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1928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年中共六大通过的《政治议决案》指出：各省自发的农民游击战争，只有和“无产阶级的城市的新的革命高潮相联结起来”，才可能变成“全国胜利的民众暴动的出发点”。这反映了当时中共中央</a:t>
            </a:r>
          </a:p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．主张走农村包围城市的革命道路</a:t>
            </a:r>
          </a:p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．坚持以城市为中心的革命模式</a:t>
            </a:r>
          </a:p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．重视农民战争与城市暴动的结合</a:t>
            </a:r>
          </a:p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．认为农民阶级是取得革命胜利的主导</a:t>
            </a:r>
          </a:p>
          <a:p>
            <a:pPr marL="0" marR="0" lvl="0" indent="0" algn="l" defTabSz="648194" rtl="0" eaLnBrk="1" fontAlgn="auto" latinLnBrk="0" hangingPunct="1">
              <a:lnSpc>
                <a:spcPct val="15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2CE13F-CBBB-494F-8A8C-0AB3A81B280E}"/>
              </a:ext>
            </a:extLst>
          </p:cNvPr>
          <p:cNvSpPr txBox="1"/>
          <p:nvPr/>
        </p:nvSpPr>
        <p:spPr>
          <a:xfrm>
            <a:off x="6545021" y="3297052"/>
            <a:ext cx="1596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湖南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28.2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20.6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45.4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5.7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8D4FA0-F789-4E01-BE0A-EABEDD25049D}"/>
              </a:ext>
            </a:extLst>
          </p:cNvPr>
          <p:cNvSpPr txBox="1"/>
          <p:nvPr/>
        </p:nvSpPr>
        <p:spPr>
          <a:xfrm>
            <a:off x="5783795" y="3314084"/>
            <a:ext cx="123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陕西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29.7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18.0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45.9</a:t>
            </a:r>
          </a:p>
          <a:p>
            <a:pPr marL="0" marR="0" lvl="0" indent="0" algn="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6.4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标注 14">
            <a:extLst>
              <a:ext uri="{FF2B5EF4-FFF2-40B4-BE49-F238E27FC236}">
                <a16:creationId xmlns:a16="http://schemas.microsoft.com/office/drawing/2014/main" id="{E9B507C1-6AA6-44BC-A3ED-3B0175780CCA}"/>
              </a:ext>
            </a:extLst>
          </p:cNvPr>
          <p:cNvSpPr/>
          <p:nvPr/>
        </p:nvSpPr>
        <p:spPr>
          <a:xfrm>
            <a:off x="480321" y="4539750"/>
            <a:ext cx="5725226" cy="1619448"/>
          </a:xfrm>
          <a:prstGeom prst="wedgeRoundRectCallout">
            <a:avLst>
              <a:gd name="adj1" fmla="val -43076"/>
              <a:gd name="adj2" fmla="val -63500"/>
              <a:gd name="adj3" fmla="val 16667"/>
            </a:avLst>
          </a:prstGeom>
          <a:solidFill>
            <a:srgbClr val="FFFF66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干扰陷阱一：所学最熟悉的知识，却无关</a:t>
            </a: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毛泽东思想、时间、必修一：都符合</a:t>
            </a: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但是，主语是“当时的中共中央”，不是毛泽东这个当时的党内非主流。</a:t>
            </a:r>
          </a:p>
        </p:txBody>
      </p:sp>
      <p:sp>
        <p:nvSpPr>
          <p:cNvPr id="9" name="圆角矩形标注 14">
            <a:extLst>
              <a:ext uri="{FF2B5EF4-FFF2-40B4-BE49-F238E27FC236}">
                <a16:creationId xmlns:a16="http://schemas.microsoft.com/office/drawing/2014/main" id="{36D1A3F0-B353-4F3C-A901-F4C91CA39460}"/>
              </a:ext>
            </a:extLst>
          </p:cNvPr>
          <p:cNvSpPr/>
          <p:nvPr/>
        </p:nvSpPr>
        <p:spPr>
          <a:xfrm>
            <a:off x="1618071" y="3654818"/>
            <a:ext cx="5725226" cy="1488464"/>
          </a:xfrm>
          <a:prstGeom prst="wedgeRoundRectCallout">
            <a:avLst>
              <a:gd name="adj1" fmla="val -61981"/>
              <a:gd name="adj2" fmla="val 56615"/>
              <a:gd name="adj3" fmla="val 16667"/>
            </a:avLst>
          </a:prstGeom>
          <a:solidFill>
            <a:srgbClr val="FFFF66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干扰陷阱二：和题干相关，却言之失度</a:t>
            </a: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农民战争、城市暴动：材料都有</a:t>
            </a: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但是，材料是完整条件句：“只有</a:t>
            </a: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才能</a:t>
            </a:r>
            <a:r>
              <a: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”，农民战争与城市暴动有轻重之别。</a:t>
            </a:r>
          </a:p>
        </p:txBody>
      </p:sp>
      <p:sp>
        <p:nvSpPr>
          <p:cNvPr id="10" name="圆角矩形标注 14">
            <a:extLst>
              <a:ext uri="{FF2B5EF4-FFF2-40B4-BE49-F238E27FC236}">
                <a16:creationId xmlns:a16="http://schemas.microsoft.com/office/drawing/2014/main" id="{CE78452A-B413-4007-A8BC-90F4C7E2798D}"/>
              </a:ext>
            </a:extLst>
          </p:cNvPr>
          <p:cNvSpPr/>
          <p:nvPr/>
        </p:nvSpPr>
        <p:spPr>
          <a:xfrm>
            <a:off x="938663" y="5160490"/>
            <a:ext cx="6084158" cy="772732"/>
          </a:xfrm>
          <a:prstGeom prst="wedgeRoundRectCallout">
            <a:avLst>
              <a:gd name="adj1" fmla="val -41586"/>
              <a:gd name="adj2" fmla="val -79911"/>
              <a:gd name="adj3" fmla="val 16667"/>
            </a:avLst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陌生的新知：和题干丝丝入扣，和史实相符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但是，考生陌生，犹豫放弃</a:t>
            </a: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A063EBC5-7E12-4F59-AC99-6038D177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</p:spTree>
    <p:extLst>
      <p:ext uri="{BB962C8B-B14F-4D97-AF65-F5344CB8AC3E}">
        <p14:creationId xmlns:p14="http://schemas.microsoft.com/office/powerpoint/2010/main" val="18350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8" grpId="1" build="allAtOnce" animBg="1"/>
      <p:bldP spid="9" grpId="0" animBg="1"/>
      <p:bldP spid="9" grpId="1" build="allAtOnce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8FFF6CD-32C4-42D3-8D0B-11579A5ADAC4}"/>
              </a:ext>
            </a:extLst>
          </p:cNvPr>
          <p:cNvSpPr txBox="1">
            <a:spLocks/>
          </p:cNvSpPr>
          <p:nvPr/>
        </p:nvSpPr>
        <p:spPr>
          <a:xfrm>
            <a:off x="422269" y="1151920"/>
            <a:ext cx="8015457" cy="511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9" tIns="34294" rIns="68589" bIns="34294" rtlCol="0">
            <a:noAutofit/>
          </a:bodyPr>
          <a:lstStyle>
            <a:lvl1pPr marL="0" indent="0" algn="ctr" defTabSz="8642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None/>
              <a:defRPr sz="2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2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2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870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305" indent="0" algn="ctr" defTabSz="864235" rtl="0" eaLnBrk="1" latinLnBrk="0" hangingPunct="1">
              <a:lnSpc>
                <a:spcPct val="90000"/>
              </a:lnSpc>
              <a:spcBef>
                <a:spcPct val="95000"/>
              </a:spcBef>
              <a:buFont typeface="Arial" panose="020B0604020202020204" pitchFamily="34" charset="0"/>
              <a:buNone/>
              <a:defRPr sz="1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8194" rtl="0" eaLnBrk="1" fontAlgn="auto" latinLnBrk="0" hangingPunct="1">
              <a:lnSpc>
                <a:spcPct val="11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坑一：“答非所问”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一些将背书看得很重的考生就会做出这个选择。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选项是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学生常背记且熟悉的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，但与提问“貌合神离”，高考要淘汰这种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忽视设问不重视材料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，从而沉迷于教条的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死记硬背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者 。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这一类学生大约占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20 -30%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  <a:p>
            <a:pPr marL="0" marR="0" lvl="0" indent="0" algn="l" defTabSz="648194" rtl="0" eaLnBrk="1" fontAlgn="auto" latinLnBrk="0" hangingPunct="1">
              <a:lnSpc>
                <a:spcPct val="11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坑二：“断章取义”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许多片面抓材料关键词的学生常会作出这种选择。选项与材料的部分内容吻合，但是不是材料的整体主旨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高考要淘汰这种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虽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尊重材料但未能完整架构材料认识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，从而犯错误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以偏概全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者。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这一类学生通常高达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30-45%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  <a:p>
            <a:pPr marL="0" marR="0" lvl="0" indent="0" algn="l" defTabSz="648194" rtl="0" eaLnBrk="1" fontAlgn="auto" latinLnBrk="0" hangingPunct="1">
              <a:lnSpc>
                <a:spcPct val="11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一生：“拓展新知”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正确选项“贴合材料但学生过去所学甚少”，许多学生会因为“陌生”不敢选择而放弃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殊不知“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每一次考试都是一次再教育的过程</a:t>
            </a: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”，这实际上放弃了通过考试获得知识的学习与拓展，忽视了“考试说明”所强调的“新材料、新情景”的意图。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6B392AAB-3EF1-465C-BEB5-11EA0EB18266}"/>
              </a:ext>
            </a:extLst>
          </p:cNvPr>
          <p:cNvSpPr/>
          <p:nvPr/>
        </p:nvSpPr>
        <p:spPr>
          <a:xfrm>
            <a:off x="2810568" y="2436851"/>
            <a:ext cx="5755289" cy="1920477"/>
          </a:xfrm>
          <a:prstGeom prst="wedgeRoundRectCallout">
            <a:avLst>
              <a:gd name="adj1" fmla="val -37570"/>
              <a:gd name="adj2" fmla="val -74821"/>
              <a:gd name="adj3" fmla="val 16667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能否尊重材料？</a:t>
            </a:r>
            <a:endParaRPr kumimoji="0" lang="en-US" altLang="zh-CN" sz="24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能否完整地理解材料？</a:t>
            </a:r>
            <a:endParaRPr kumimoji="0" lang="en-US" altLang="zh-CN" sz="24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能否不断在各种学习中接受新知？</a:t>
            </a:r>
            <a:endParaRPr kumimoji="0" lang="en-US" altLang="zh-CN" sz="24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这是高校对发展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型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人才的基本要求</a:t>
            </a:r>
            <a:endParaRPr kumimoji="0" lang="zh-CN" altLang="en-US" sz="19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C3385A8F-6F26-4DAB-BB3F-C064F107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</p:spTree>
    <p:extLst>
      <p:ext uri="{BB962C8B-B14F-4D97-AF65-F5344CB8AC3E}">
        <p14:creationId xmlns:p14="http://schemas.microsoft.com/office/powerpoint/2010/main" val="28251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内容占位符 2"/>
          <p:cNvSpPr>
            <a:spLocks noGrp="1"/>
          </p:cNvSpPr>
          <p:nvPr>
            <p:ph idx="1"/>
          </p:nvPr>
        </p:nvSpPr>
        <p:spPr>
          <a:xfrm>
            <a:off x="373775" y="888274"/>
            <a:ext cx="7776210" cy="5413397"/>
          </a:xfrm>
        </p:spPr>
        <p:txBody>
          <a:bodyPr/>
          <a:lstStyle/>
          <a:p>
            <a:r>
              <a:rPr lang="en-US" altLang="zh-CN" dirty="0"/>
              <a:t>25</a:t>
            </a:r>
            <a:r>
              <a:rPr lang="zh-CN" altLang="zh-CN" dirty="0"/>
              <a:t>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 【2016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年新课标全国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】</a:t>
            </a:r>
            <a:r>
              <a:rPr lang="zh-CN" altLang="zh-CN" dirty="0"/>
              <a:t>图</a:t>
            </a:r>
            <a:r>
              <a:rPr lang="en-US" altLang="zh-CN" dirty="0"/>
              <a:t>4</a:t>
            </a:r>
            <a:r>
              <a:rPr lang="zh-CN" altLang="zh-CN" dirty="0"/>
              <a:t>为汉代画像砖中的农事图。此图可以用来说明当时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zh-CN" altLang="zh-CN" dirty="0"/>
              <a:t>图</a:t>
            </a:r>
            <a:r>
              <a:rPr lang="en-US" altLang="zh-CN" dirty="0"/>
              <a:t>4</a:t>
            </a:r>
            <a:endParaRPr lang="zh-CN" altLang="zh-CN" dirty="0"/>
          </a:p>
          <a:p>
            <a:r>
              <a:rPr lang="en-US" altLang="zh-CN" dirty="0"/>
              <a:t>A</a:t>
            </a:r>
            <a:r>
              <a:rPr lang="zh-CN" altLang="zh-CN" dirty="0"/>
              <a:t>．个体农户的生产劳作状态</a:t>
            </a:r>
            <a:r>
              <a:rPr lang="en-US" altLang="zh-CN" dirty="0"/>
              <a:t>         4.99</a:t>
            </a:r>
          </a:p>
          <a:p>
            <a:r>
              <a:rPr lang="en-US" altLang="zh-CN" dirty="0"/>
              <a:t>B</a:t>
            </a:r>
            <a:r>
              <a:rPr lang="zh-CN" altLang="zh-CN" dirty="0"/>
              <a:t>．精耕细作农业的不断发展</a:t>
            </a:r>
            <a:r>
              <a:rPr lang="en-US" altLang="zh-CN" dirty="0"/>
              <a:t>       26.50</a:t>
            </a:r>
            <a:endParaRPr lang="zh-CN" altLang="zh-CN" dirty="0"/>
          </a:p>
          <a:p>
            <a:r>
              <a:rPr lang="en-US" altLang="zh-CN" dirty="0"/>
              <a:t>C</a:t>
            </a:r>
            <a:r>
              <a:rPr lang="zh-CN" altLang="zh-CN" dirty="0"/>
              <a:t>．土地公有制下的集体劳作</a:t>
            </a:r>
            <a:r>
              <a:rPr lang="en-US" altLang="zh-CN" dirty="0"/>
              <a:t>       33.07    	</a:t>
            </a:r>
          </a:p>
          <a:p>
            <a:r>
              <a:rPr lang="en-US" altLang="zh-CN" dirty="0"/>
              <a:t>D</a:t>
            </a:r>
            <a:r>
              <a:rPr lang="zh-CN" altLang="zh-CN" dirty="0"/>
              <a:t>．大地主田庄上的生产情形</a:t>
            </a:r>
            <a:r>
              <a:rPr lang="en-US" altLang="zh-CN" dirty="0"/>
              <a:t>       33.29(71)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132099" name="Picture 4" descr="中学历史教学园地（www.zxls.com）——全国文章总量、访问量最大的历史教学网站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0" y="1683033"/>
            <a:ext cx="3038670" cy="21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074946" y="4336301"/>
            <a:ext cx="795411" cy="12556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59" b="1" i="0" u="none" strike="noStrike" kern="0" cap="none" spc="0" normalizeH="0" baseline="0" noProof="0" dirty="0">
                <a:ln>
                  <a:solidFill>
                    <a:srgbClr val="47494B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幼圆"/>
                <a:cs typeface="+mn-cs"/>
              </a:rPr>
              <a:t>D</a:t>
            </a:r>
            <a:endParaRPr kumimoji="0" lang="zh-CN" altLang="en-US" sz="7559" b="1" i="0" u="none" strike="noStrike" kern="0" cap="none" spc="0" normalizeH="0" baseline="0" noProof="0" dirty="0">
              <a:ln>
                <a:solidFill>
                  <a:srgbClr val="47494B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CFA496B3-5183-4633-9095-75EB444C8A8D}"/>
              </a:ext>
            </a:extLst>
          </p:cNvPr>
          <p:cNvSpPr/>
          <p:nvPr/>
        </p:nvSpPr>
        <p:spPr>
          <a:xfrm>
            <a:off x="2471749" y="4418425"/>
            <a:ext cx="968138" cy="424030"/>
          </a:xfrm>
          <a:prstGeom prst="wedgeRoundRectCallout">
            <a:avLst>
              <a:gd name="adj1" fmla="val -79523"/>
              <a:gd name="adj2" fmla="val -2670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坑一</a:t>
            </a:r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24347A60-292D-43E7-B6DA-AEE18A36049A}"/>
              </a:ext>
            </a:extLst>
          </p:cNvPr>
          <p:cNvSpPr/>
          <p:nvPr/>
        </p:nvSpPr>
        <p:spPr>
          <a:xfrm>
            <a:off x="6820051" y="5568909"/>
            <a:ext cx="1408652" cy="668813"/>
          </a:xfrm>
          <a:prstGeom prst="wedgeRoundRectCallout">
            <a:avLst>
              <a:gd name="adj1" fmla="val -79311"/>
              <a:gd name="adj2" fmla="val -18107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一生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EA659FC9-1463-4F3F-B50C-D5C50713CF75}"/>
              </a:ext>
            </a:extLst>
          </p:cNvPr>
          <p:cNvSpPr/>
          <p:nvPr/>
        </p:nvSpPr>
        <p:spPr>
          <a:xfrm>
            <a:off x="4146592" y="4941109"/>
            <a:ext cx="1044928" cy="533301"/>
          </a:xfrm>
          <a:prstGeom prst="wedgeRoundRectCallout">
            <a:avLst>
              <a:gd name="adj1" fmla="val -80867"/>
              <a:gd name="adj2" fmla="val -2670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坑二</a:t>
            </a: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14C4B26F-589D-4ACA-AEEF-73F4320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</p:spTree>
    <p:extLst>
      <p:ext uri="{BB962C8B-B14F-4D97-AF65-F5344CB8AC3E}">
        <p14:creationId xmlns:p14="http://schemas.microsoft.com/office/powerpoint/2010/main" val="31227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24</a:t>
            </a:r>
            <a:r>
              <a:rPr lang="zh-CN" altLang="zh-CN" dirty="0">
                <a:latin typeface="微软雅黑" panose="020B0503020204020204" pitchFamily="34" charset="-122"/>
              </a:rPr>
              <a:t>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【2017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年新课标全国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】</a:t>
            </a:r>
            <a:r>
              <a:rPr lang="zh-CN" altLang="zh-CN" dirty="0">
                <a:latin typeface="微软雅黑" panose="020B0503020204020204" pitchFamily="34" charset="-122"/>
              </a:rPr>
              <a:t>周灭商之后，推行分封制，如封</a:t>
            </a:r>
            <a:r>
              <a:rPr lang="zh-CN" altLang="zh-CN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</a:rPr>
              <a:t>武王弟</a:t>
            </a:r>
            <a:r>
              <a:rPr lang="zh-CN" altLang="zh-CN" dirty="0">
                <a:latin typeface="微软雅黑" panose="020B0503020204020204" pitchFamily="34" charset="-122"/>
              </a:rPr>
              <a:t>康叔于卫，都朝歌（今河南淇县）；封</a:t>
            </a:r>
            <a:r>
              <a:rPr lang="zh-CN" altLang="zh-CN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</a:rPr>
              <a:t>周公长子</a:t>
            </a:r>
            <a:r>
              <a:rPr lang="zh-CN" altLang="zh-CN" dirty="0">
                <a:latin typeface="微软雅黑" panose="020B0503020204020204" pitchFamily="34" charset="-122"/>
              </a:rPr>
              <a:t>伯禽于鲁，都奄（今山东曲阜）；封</a:t>
            </a:r>
            <a:r>
              <a:rPr lang="zh-CN" altLang="zh-CN" dirty="0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pitchFamily="34" charset="-122"/>
              </a:rPr>
              <a:t>召公</a:t>
            </a:r>
            <a:r>
              <a:rPr lang="zh-CN" altLang="zh-CN" dirty="0">
                <a:latin typeface="微软雅黑" panose="020B0503020204020204" pitchFamily="34" charset="-122"/>
              </a:rPr>
              <a:t>奭于燕，都蓟（今北京）。分封</a:t>
            </a:r>
            <a:r>
              <a:rPr lang="en-US" altLang="zh-CN" dirty="0">
                <a:latin typeface="微软雅黑" panose="020B0503020204020204" pitchFamily="34" charset="-122"/>
              </a:rPr>
              <a:t>(</a:t>
            </a:r>
            <a:r>
              <a:rPr lang="zh-CN" altLang="zh-CN" dirty="0">
                <a:latin typeface="微软雅黑" panose="020B0503020204020204" pitchFamily="34" charset="-122"/>
              </a:rPr>
              <a:t>　　</a:t>
            </a:r>
            <a:r>
              <a:rPr lang="en-US" altLang="zh-CN" dirty="0">
                <a:latin typeface="微软雅黑" panose="020B0503020204020204" pitchFamily="34" charset="-122"/>
              </a:rPr>
              <a:t>)</a:t>
            </a:r>
            <a:endParaRPr lang="zh-CN" altLang="zh-CN" dirty="0"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A</a:t>
            </a:r>
            <a:r>
              <a:rPr lang="zh-CN" altLang="zh-CN" dirty="0">
                <a:latin typeface="微软雅黑" panose="020B0503020204020204" pitchFamily="34" charset="-122"/>
              </a:rPr>
              <a:t>．推动了文化的交流与文化认同</a:t>
            </a:r>
            <a:r>
              <a:rPr lang="en-US" altLang="zh-CN" dirty="0">
                <a:latin typeface="微软雅黑" panose="020B0503020204020204" pitchFamily="34" charset="-122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B</a:t>
            </a:r>
            <a:r>
              <a:rPr lang="zh-CN" altLang="zh-CN" dirty="0">
                <a:latin typeface="微软雅黑" panose="020B0503020204020204" pitchFamily="34" charset="-122"/>
              </a:rPr>
              <a:t>．强化了君主专制权力</a:t>
            </a: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C</a:t>
            </a:r>
            <a:r>
              <a:rPr lang="zh-CN" altLang="zh-CN" dirty="0">
                <a:latin typeface="微软雅黑" panose="020B0503020204020204" pitchFamily="34" charset="-122"/>
              </a:rPr>
              <a:t>．实现了王室对地方的直接控制</a:t>
            </a:r>
            <a:r>
              <a:rPr lang="en-US" altLang="zh-CN" dirty="0">
                <a:latin typeface="微软雅黑" panose="020B0503020204020204" pitchFamily="34" charset="-122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D</a:t>
            </a:r>
            <a:r>
              <a:rPr lang="zh-CN" altLang="zh-CN" dirty="0">
                <a:latin typeface="微软雅黑" panose="020B0503020204020204" pitchFamily="34" charset="-122"/>
              </a:rPr>
              <a:t>．确立了贵族世袭特权</a:t>
            </a:r>
          </a:p>
          <a:p>
            <a:pPr algn="l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A159CC70-5A14-445F-9016-731956528E54}"/>
              </a:ext>
            </a:extLst>
          </p:cNvPr>
          <p:cNvSpPr/>
          <p:nvPr/>
        </p:nvSpPr>
        <p:spPr>
          <a:xfrm>
            <a:off x="4574938" y="5684732"/>
            <a:ext cx="1126167" cy="424030"/>
          </a:xfrm>
          <a:prstGeom prst="wedgeRoundRectCallout">
            <a:avLst>
              <a:gd name="adj1" fmla="val -79523"/>
              <a:gd name="adj2" fmla="val -2670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坑一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ADF80027-7380-41CD-A6A3-EDF96FE32987}"/>
              </a:ext>
            </a:extLst>
          </p:cNvPr>
          <p:cNvSpPr/>
          <p:nvPr/>
        </p:nvSpPr>
        <p:spPr>
          <a:xfrm>
            <a:off x="5701105" y="3539233"/>
            <a:ext cx="1408652" cy="668813"/>
          </a:xfrm>
          <a:prstGeom prst="wedgeRoundRectCallout">
            <a:avLst>
              <a:gd name="adj1" fmla="val -79311"/>
              <a:gd name="adj2" fmla="val -18107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一生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9860DDAB-9E8E-4A6D-8BA4-8C149115BCE7}"/>
              </a:ext>
            </a:extLst>
          </p:cNvPr>
          <p:cNvSpPr/>
          <p:nvPr/>
        </p:nvSpPr>
        <p:spPr>
          <a:xfrm>
            <a:off x="5701106" y="4859184"/>
            <a:ext cx="1044928" cy="668812"/>
          </a:xfrm>
          <a:prstGeom prst="wedgeRoundRectCallout">
            <a:avLst>
              <a:gd name="adj1" fmla="val -80867"/>
              <a:gd name="adj2" fmla="val -2670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坑二</a:t>
            </a:r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id="{4EBA11CE-F29B-4D2C-81CE-BF53C1D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6F45AD-52BA-410E-9FF3-55FA432C3D27}"/>
              </a:ext>
            </a:extLst>
          </p:cNvPr>
          <p:cNvSpPr/>
          <p:nvPr/>
        </p:nvSpPr>
        <p:spPr>
          <a:xfrm>
            <a:off x="4801729" y="2371329"/>
            <a:ext cx="1064394" cy="11392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36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803" b="1" i="0" u="none" strike="noStrike" kern="1200" cap="none" spc="35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</a:t>
            </a:r>
          </a:p>
        </p:txBody>
      </p:sp>
    </p:spTree>
    <p:extLst>
      <p:ext uri="{BB962C8B-B14F-4D97-AF65-F5344CB8AC3E}">
        <p14:creationId xmlns:p14="http://schemas.microsoft.com/office/powerpoint/2010/main" val="6974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D6705-1A7F-4304-B2CF-460B0A5C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30</a:t>
            </a:r>
            <a:r>
              <a:rPr lang="zh-CN" altLang="zh-CN" dirty="0"/>
              <a:t>．</a:t>
            </a:r>
            <a:r>
              <a:rPr lang="zh-CN" altLang="zh-CN" b="1" dirty="0">
                <a:solidFill>
                  <a:srgbClr val="FF0000"/>
                </a:solidFill>
              </a:rPr>
              <a:t>【</a:t>
            </a:r>
            <a:r>
              <a:rPr lang="en-US" altLang="zh-CN" b="1" dirty="0">
                <a:solidFill>
                  <a:srgbClr val="FF0000"/>
                </a:solidFill>
              </a:rPr>
              <a:t>2017</a:t>
            </a:r>
            <a:r>
              <a:rPr lang="zh-CN" altLang="zh-CN" b="1" dirty="0">
                <a:solidFill>
                  <a:srgbClr val="FF0000"/>
                </a:solidFill>
              </a:rPr>
              <a:t>年全国新课标Ⅱ卷】</a:t>
            </a:r>
            <a:r>
              <a:rPr lang="zh-CN" altLang="zh-CN" dirty="0">
                <a:solidFill>
                  <a:srgbClr val="FF0000"/>
                </a:solidFill>
              </a:rPr>
              <a:t>抗日战争胜利后</a:t>
            </a:r>
            <a:r>
              <a:rPr lang="zh-CN" altLang="zh-CN" dirty="0"/>
              <a:t>，山东根据地已有</a:t>
            </a:r>
            <a:r>
              <a:rPr lang="zh-CN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农会、工会、妇女会、青年团、儿童团</a:t>
            </a:r>
            <a:r>
              <a:rPr lang="zh-CN" altLang="zh-CN" dirty="0"/>
              <a:t>等中国共产党领导的群众组织，成员达</a:t>
            </a:r>
            <a:r>
              <a:rPr lang="en-US" altLang="zh-CN" dirty="0"/>
              <a:t>404</a:t>
            </a:r>
            <a:r>
              <a:rPr lang="zh-CN" altLang="zh-CN" dirty="0"/>
              <a:t>万人，占根据地总人口的</a:t>
            </a:r>
            <a:r>
              <a:rPr lang="en-US" altLang="zh-CN" dirty="0"/>
              <a:t>27%</a:t>
            </a:r>
            <a:r>
              <a:rPr lang="zh-CN" altLang="zh-CN" dirty="0"/>
              <a:t>；中共党员占总人口的</a:t>
            </a:r>
            <a:r>
              <a:rPr lang="en-US" altLang="zh-CN" dirty="0"/>
              <a:t>1%</a:t>
            </a:r>
            <a:r>
              <a:rPr lang="zh-CN" altLang="zh-CN" dirty="0"/>
              <a:t>左右，几乎村村有党员。这反映出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r>
              <a:rPr lang="en-US" altLang="zh-CN" dirty="0"/>
              <a:t>A</a:t>
            </a:r>
            <a:r>
              <a:rPr lang="zh-CN" altLang="zh-CN" dirty="0"/>
              <a:t>．革命工作的重心开始转移</a:t>
            </a:r>
            <a:r>
              <a:rPr lang="en-US" altLang="zh-CN" dirty="0"/>
              <a:t>           </a:t>
            </a:r>
          </a:p>
          <a:p>
            <a:r>
              <a:rPr lang="en-US" altLang="zh-CN" dirty="0"/>
              <a:t>B</a:t>
            </a:r>
            <a:r>
              <a:rPr lang="zh-CN" altLang="zh-CN" dirty="0"/>
              <a:t>．工农武装割据局面已经形成</a:t>
            </a:r>
          </a:p>
          <a:p>
            <a:r>
              <a:rPr lang="en-US" altLang="zh-CN" dirty="0"/>
              <a:t>C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00FFFF"/>
                </a:highlight>
              </a:rPr>
              <a:t>统一战线范围</a:t>
            </a:r>
            <a:r>
              <a:rPr lang="zh-CN" altLang="zh-CN" dirty="0">
                <a:highlight>
                  <a:srgbClr val="00FF00"/>
                </a:highlight>
              </a:rPr>
              <a:t>进一步扩大</a:t>
            </a:r>
            <a:r>
              <a:rPr lang="en-US" altLang="zh-CN" dirty="0">
                <a:highlight>
                  <a:srgbClr val="00FF00"/>
                </a:highlight>
              </a:rPr>
              <a:t>           </a:t>
            </a:r>
          </a:p>
          <a:p>
            <a:r>
              <a:rPr lang="en-US" altLang="zh-CN" dirty="0"/>
              <a:t>D</a:t>
            </a:r>
            <a:r>
              <a:rPr lang="zh-CN" altLang="zh-CN" dirty="0"/>
              <a:t>．</a:t>
            </a:r>
            <a:r>
              <a:rPr lang="zh-CN" altLang="zh-CN" dirty="0">
                <a:highlight>
                  <a:srgbClr val="00FFFF"/>
                </a:highlight>
              </a:rPr>
              <a:t>国共力量对比</a:t>
            </a:r>
            <a:r>
              <a:rPr lang="zh-CN" altLang="zh-CN" dirty="0">
                <a:highlight>
                  <a:srgbClr val="00FF00"/>
                </a:highlight>
              </a:rPr>
              <a:t>变化趋势加强</a:t>
            </a:r>
          </a:p>
          <a:p>
            <a:endParaRPr lang="zh-CN" altLang="en-US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6636A320-9F26-43FA-B8FC-E96120032721}"/>
              </a:ext>
            </a:extLst>
          </p:cNvPr>
          <p:cNvSpPr/>
          <p:nvPr/>
        </p:nvSpPr>
        <p:spPr>
          <a:xfrm>
            <a:off x="5159320" y="4526552"/>
            <a:ext cx="1577998" cy="424030"/>
          </a:xfrm>
          <a:prstGeom prst="wedgeRoundRectCallout">
            <a:avLst>
              <a:gd name="adj1" fmla="val -73723"/>
              <a:gd name="adj2" fmla="val -2670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大坑一、二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BEA41AA9-FE14-42B1-8D74-4951C3A656A1}"/>
              </a:ext>
            </a:extLst>
          </p:cNvPr>
          <p:cNvSpPr/>
          <p:nvPr/>
        </p:nvSpPr>
        <p:spPr>
          <a:xfrm>
            <a:off x="5440509" y="5336674"/>
            <a:ext cx="1015619" cy="452693"/>
          </a:xfrm>
          <a:prstGeom prst="wedgeRoundRectCallout">
            <a:avLst>
              <a:gd name="adj1" fmla="val -79311"/>
              <a:gd name="adj2" fmla="val -18107"/>
              <a:gd name="adj3" fmla="val 16667"/>
            </a:avLst>
          </a:prstGeom>
          <a:solidFill>
            <a:srgbClr val="0033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一生</a:t>
            </a:r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444D938D-65CC-4838-B2EA-51DF01AA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彼此有别：坑生</a:t>
            </a:r>
          </a:p>
        </p:txBody>
      </p:sp>
    </p:spTree>
    <p:extLst>
      <p:ext uri="{BB962C8B-B14F-4D97-AF65-F5344CB8AC3E}">
        <p14:creationId xmlns:p14="http://schemas.microsoft.com/office/powerpoint/2010/main" val="4084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38982-DEB8-4562-BB05-33BC167C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5" y="935514"/>
            <a:ext cx="7901787" cy="5102150"/>
          </a:xfrm>
        </p:spPr>
        <p:txBody>
          <a:bodyPr/>
          <a:lstStyle/>
          <a:p>
            <a:pPr algn="l"/>
            <a:r>
              <a:rPr lang="en-US" altLang="zh-CN" dirty="0"/>
              <a:t>25</a:t>
            </a:r>
            <a:r>
              <a:rPr lang="zh-CN" altLang="zh-CN" dirty="0"/>
              <a:t>．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【2017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】 </a:t>
            </a:r>
            <a:r>
              <a:rPr lang="zh-CN" altLang="zh-CN" dirty="0">
                <a:solidFill>
                  <a:srgbClr val="080808"/>
                </a:solidFill>
              </a:rPr>
              <a:t>表</a:t>
            </a:r>
            <a:r>
              <a:rPr lang="en-US" altLang="zh-CN" dirty="0">
                <a:solidFill>
                  <a:srgbClr val="080808"/>
                </a:solidFill>
              </a:rPr>
              <a:t>1</a:t>
            </a:r>
          </a:p>
          <a:p>
            <a:endParaRPr lang="en-US" altLang="zh-CN" dirty="0">
              <a:solidFill>
                <a:srgbClr val="080808"/>
              </a:solidFill>
            </a:endParaRPr>
          </a:p>
          <a:p>
            <a:endParaRPr lang="en-US" altLang="zh-CN" dirty="0">
              <a:solidFill>
                <a:srgbClr val="080808"/>
              </a:solidFill>
            </a:endParaRPr>
          </a:p>
          <a:p>
            <a:endParaRPr lang="en-US" altLang="zh-CN" dirty="0">
              <a:solidFill>
                <a:srgbClr val="080808"/>
              </a:solidFill>
            </a:endParaRPr>
          </a:p>
          <a:p>
            <a:r>
              <a:rPr lang="zh-CN" altLang="zh-CN" dirty="0">
                <a:solidFill>
                  <a:srgbClr val="080808"/>
                </a:solidFill>
              </a:rPr>
              <a:t>表</a:t>
            </a:r>
            <a:r>
              <a:rPr lang="en-US" altLang="zh-CN" dirty="0">
                <a:solidFill>
                  <a:srgbClr val="080808"/>
                </a:solidFill>
              </a:rPr>
              <a:t>1</a:t>
            </a:r>
            <a:r>
              <a:rPr lang="zh-CN" altLang="zh-CN" dirty="0">
                <a:solidFill>
                  <a:srgbClr val="080808"/>
                </a:solidFill>
              </a:rPr>
              <a:t>为西汉朝廷直接管辖的郡级政区变化表。据此可知</a:t>
            </a:r>
          </a:p>
          <a:p>
            <a:r>
              <a:rPr lang="en-US" altLang="zh-CN" dirty="0">
                <a:solidFill>
                  <a:srgbClr val="080808"/>
                </a:solidFill>
              </a:rPr>
              <a:t>A</a:t>
            </a:r>
            <a:r>
              <a:rPr lang="zh-CN" altLang="zh-CN" dirty="0">
                <a:solidFill>
                  <a:srgbClr val="080808"/>
                </a:solidFill>
              </a:rPr>
              <a:t>．诸侯王国与朝廷矛盾渐趋激化</a:t>
            </a:r>
            <a:r>
              <a:rPr lang="en-US" altLang="zh-CN" dirty="0">
                <a:solidFill>
                  <a:srgbClr val="080808"/>
                </a:solidFill>
              </a:rPr>
              <a:t>       </a:t>
            </a:r>
          </a:p>
          <a:p>
            <a:r>
              <a:rPr lang="en-US" altLang="zh-CN" strike="sngStrike" dirty="0">
                <a:solidFill>
                  <a:srgbClr val="080808"/>
                </a:solidFill>
              </a:rPr>
              <a:t>B</a:t>
            </a:r>
            <a:r>
              <a:rPr lang="zh-CN" altLang="zh-CN" strike="sngStrike" dirty="0">
                <a:solidFill>
                  <a:srgbClr val="080808"/>
                </a:solidFill>
              </a:rPr>
              <a:t>．</a:t>
            </a:r>
            <a:r>
              <a:rPr lang="zh-CN" altLang="zh-CN" strike="sngStrike" dirty="0">
                <a:solidFill>
                  <a:srgbClr val="080808"/>
                </a:solidFill>
                <a:highlight>
                  <a:srgbClr val="FFFF00"/>
                </a:highlight>
              </a:rPr>
              <a:t>中央行政体制</a:t>
            </a:r>
            <a:r>
              <a:rPr lang="zh-CN" altLang="zh-CN" strike="sngStrike" dirty="0">
                <a:solidFill>
                  <a:srgbClr val="080808"/>
                </a:solidFill>
              </a:rPr>
              <a:t>进行了调整</a:t>
            </a:r>
          </a:p>
          <a:p>
            <a:r>
              <a:rPr lang="en-US" altLang="zh-CN" dirty="0">
                <a:solidFill>
                  <a:srgbClr val="080808"/>
                </a:solidFill>
              </a:rPr>
              <a:t>C</a:t>
            </a:r>
            <a:r>
              <a:rPr lang="zh-CN" altLang="zh-CN" dirty="0">
                <a:solidFill>
                  <a:srgbClr val="080808"/>
                </a:solidFill>
              </a:rPr>
              <a:t>．朝廷</a:t>
            </a:r>
            <a:r>
              <a:rPr lang="zh-CN" altLang="zh-CN" dirty="0">
                <a:solidFill>
                  <a:srgbClr val="080808"/>
                </a:solidFill>
                <a:highlight>
                  <a:srgbClr val="00FF00"/>
                </a:highlight>
              </a:rPr>
              <a:t>解决</a:t>
            </a:r>
            <a:r>
              <a:rPr lang="zh-CN" altLang="zh-CN" dirty="0">
                <a:solidFill>
                  <a:srgbClr val="080808"/>
                </a:solidFill>
              </a:rPr>
              <a:t>边患</a:t>
            </a:r>
            <a:r>
              <a:rPr lang="zh-CN" altLang="zh-CN" dirty="0">
                <a:solidFill>
                  <a:srgbClr val="080808"/>
                </a:solidFill>
                <a:highlight>
                  <a:srgbClr val="00FF00"/>
                </a:highlight>
              </a:rPr>
              <a:t>的条件更加成熟</a:t>
            </a:r>
            <a:r>
              <a:rPr lang="en-US" altLang="zh-CN" dirty="0">
                <a:solidFill>
                  <a:srgbClr val="080808"/>
                </a:solidFill>
                <a:highlight>
                  <a:srgbClr val="00FF00"/>
                </a:highlight>
              </a:rPr>
              <a:t>       </a:t>
            </a:r>
          </a:p>
          <a:p>
            <a:r>
              <a:rPr lang="en-US" altLang="zh-CN" dirty="0">
                <a:solidFill>
                  <a:srgbClr val="080808"/>
                </a:solidFill>
              </a:rPr>
              <a:t>D</a:t>
            </a:r>
            <a:r>
              <a:rPr lang="zh-CN" altLang="zh-CN" dirty="0">
                <a:solidFill>
                  <a:srgbClr val="080808"/>
                </a:solidFill>
              </a:rPr>
              <a:t>．王国控制的区域日益扩大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A249AB1-3C26-45E0-AF67-CB3349CBDB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484" y="1403098"/>
          <a:ext cx="6395427" cy="18369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31181">
                  <a:extLst>
                    <a:ext uri="{9D8B030D-6E8A-4147-A177-3AD203B41FA5}">
                      <a16:colId xmlns:a16="http://schemas.microsoft.com/office/drawing/2014/main" val="3605875716"/>
                    </a:ext>
                  </a:extLst>
                </a:gridCol>
                <a:gridCol w="2132123">
                  <a:extLst>
                    <a:ext uri="{9D8B030D-6E8A-4147-A177-3AD203B41FA5}">
                      <a16:colId xmlns:a16="http://schemas.microsoft.com/office/drawing/2014/main" val="1566794443"/>
                    </a:ext>
                  </a:extLst>
                </a:gridCol>
                <a:gridCol w="2132123">
                  <a:extLst>
                    <a:ext uri="{9D8B030D-6E8A-4147-A177-3AD203B41FA5}">
                      <a16:colId xmlns:a16="http://schemas.microsoft.com/office/drawing/2014/main" val="447215999"/>
                    </a:ext>
                  </a:extLst>
                </a:gridCol>
              </a:tblGrid>
              <a:tr h="36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皇帝纪年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公元</a:t>
                      </a: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纪年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highlight>
                            <a:srgbClr val="00FF00"/>
                          </a:highlight>
                          <a:latin typeface="+mj-ea"/>
                          <a:ea typeface="+mj-ea"/>
                        </a:rPr>
                        <a:t>郡级政区</a:t>
                      </a:r>
                    </a:p>
                  </a:txBody>
                  <a:tcPr marL="64798" marR="64798" marT="0" marB="0" anchor="ctr"/>
                </a:tc>
                <a:extLst>
                  <a:ext uri="{0D108BD9-81ED-4DB2-BD59-A6C34878D82A}">
                    <a16:rowId xmlns:a16="http://schemas.microsoft.com/office/drawing/2014/main" val="2979764674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汉高帝十二年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前</a:t>
                      </a: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195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郡</a:t>
                      </a:r>
                    </a:p>
                  </a:txBody>
                  <a:tcPr marL="64798" marR="64798" marT="0" marB="0" anchor="ctr"/>
                </a:tc>
                <a:extLst>
                  <a:ext uri="{0D108BD9-81ED-4DB2-BD59-A6C34878D82A}">
                    <a16:rowId xmlns:a16="http://schemas.microsoft.com/office/drawing/2014/main" val="757013026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汉文帝十六年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前</a:t>
                      </a: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164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郡</a:t>
                      </a:r>
                    </a:p>
                  </a:txBody>
                  <a:tcPr marL="64798" marR="64798" marT="0" marB="0" anchor="ctr"/>
                </a:tc>
                <a:extLst>
                  <a:ext uri="{0D108BD9-81ED-4DB2-BD59-A6C34878D82A}">
                    <a16:rowId xmlns:a16="http://schemas.microsoft.com/office/drawing/2014/main" val="1676813338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汉景帝中六年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前</a:t>
                      </a: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144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68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郡、国</a:t>
                      </a:r>
                    </a:p>
                  </a:txBody>
                  <a:tcPr marL="64798" marR="64798" marT="0" marB="0" anchor="ctr"/>
                </a:tc>
                <a:extLst>
                  <a:ext uri="{0D108BD9-81ED-4DB2-BD59-A6C34878D82A}">
                    <a16:rowId xmlns:a16="http://schemas.microsoft.com/office/drawing/2014/main" val="2410731105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汉武帝</a:t>
                      </a: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元封五年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前</a:t>
                      </a:r>
                      <a:r>
                        <a:rPr lang="en-US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106</a:t>
                      </a:r>
                      <a:r>
                        <a:rPr lang="zh-CN" sz="2000" b="0" kern="10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</a:p>
                  </a:txBody>
                  <a:tcPr marL="64798" marR="64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108</a:t>
                      </a:r>
                      <a:r>
                        <a:rPr lang="zh-CN" sz="2000" b="0" kern="100" dirty="0">
                          <a:solidFill>
                            <a:srgbClr val="080808"/>
                          </a:solidFill>
                          <a:effectLst/>
                          <a:latin typeface="+mj-ea"/>
                          <a:ea typeface="+mj-ea"/>
                        </a:rPr>
                        <a:t>郡、国</a:t>
                      </a:r>
                    </a:p>
                  </a:txBody>
                  <a:tcPr marL="64798" marR="64798" marT="0" marB="0" anchor="ctr"/>
                </a:tc>
                <a:extLst>
                  <a:ext uri="{0D108BD9-81ED-4DB2-BD59-A6C34878D82A}">
                    <a16:rowId xmlns:a16="http://schemas.microsoft.com/office/drawing/2014/main" val="2816924472"/>
                  </a:ext>
                </a:extLst>
              </a:tr>
            </a:tbl>
          </a:graphicData>
        </a:graphic>
      </p:graphicFrame>
      <p:sp>
        <p:nvSpPr>
          <p:cNvPr id="7" name="标题 2">
            <a:extLst>
              <a:ext uri="{FF2B5EF4-FFF2-40B4-BE49-F238E27FC236}">
                <a16:creationId xmlns:a16="http://schemas.microsoft.com/office/drawing/2014/main" id="{A6924F9C-AA38-4C0C-A81B-9083B869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7" y="46698"/>
            <a:ext cx="7777711" cy="66147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时空与彼此</a:t>
            </a:r>
          </a:p>
        </p:txBody>
      </p:sp>
    </p:spTree>
    <p:extLst>
      <p:ext uri="{BB962C8B-B14F-4D97-AF65-F5344CB8AC3E}">
        <p14:creationId xmlns:p14="http://schemas.microsoft.com/office/powerpoint/2010/main" val="41535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1082C9-92BD-4F73-87D9-0494F8A7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16" y="3294426"/>
            <a:ext cx="8451896" cy="2510875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</a:rPr>
              <a:t>工具论</a:t>
            </a:r>
            <a:r>
              <a:rPr lang="en-US" altLang="zh-CN" sz="2800" b="1" dirty="0">
                <a:solidFill>
                  <a:srgbClr val="FF0000"/>
                </a:solidFill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</a:rPr>
              <a:t>：演绎法</a:t>
            </a:r>
            <a:r>
              <a:rPr lang="zh-CN" altLang="en-US" sz="2800" b="1" dirty="0"/>
              <a:t>。形式逻辑（如三段论）（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逻辑学既非理论知识，又非实际知识，只是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知识的工具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r>
              <a:rPr lang="en-US" altLang="zh-CN" sz="2800" b="1" dirty="0">
                <a:solidFill>
                  <a:srgbClr val="FF0000"/>
                </a:solidFill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</a:rPr>
              <a:t>新工具</a:t>
            </a:r>
            <a:r>
              <a:rPr lang="en-US" altLang="zh-CN" sz="2800" b="1" dirty="0">
                <a:solidFill>
                  <a:srgbClr val="FF0000"/>
                </a:solidFill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</a:rPr>
              <a:t>：归纳法</a:t>
            </a:r>
            <a:r>
              <a:rPr lang="zh-CN" altLang="en-US" sz="2800" dirty="0"/>
              <a:t>。（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完全依靠亚里士多德演绎逻辑方法荒诞可笑</a:t>
            </a:r>
            <a:r>
              <a:rPr lang="zh-CN" altLang="en-US" sz="2800" dirty="0"/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知识并不是我们推论中的已知条件，而是要从条件中归纳出结论性的东西。人们要了解世界，就必须首先去观察世界。培根指出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首先收集事实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，然后再用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归纳推理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手段从这些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事实中得出结论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/>
              <a:t>）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BDF8341-D0C4-4B0C-A542-6CF34DEAEC4A}"/>
              </a:ext>
            </a:extLst>
          </p:cNvPr>
          <p:cNvSpPr txBox="1">
            <a:spLocks/>
          </p:cNvSpPr>
          <p:nvPr/>
        </p:nvSpPr>
        <p:spPr bwMode="auto">
          <a:xfrm>
            <a:off x="188867" y="8164"/>
            <a:ext cx="7637351" cy="5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dirty="0">
                <a:solidFill>
                  <a:srgbClr val="FFFF00"/>
                </a:solidFill>
              </a:rPr>
              <a:t>建议一：坚持高考的一贯思维逻辑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F6CE59-0EF4-47A6-8213-FD77C2979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1166" r="18173" b="30445"/>
          <a:stretch/>
        </p:blipFill>
        <p:spPr>
          <a:xfrm>
            <a:off x="6500169" y="755927"/>
            <a:ext cx="1828122" cy="24298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8F3BDA-7B8F-454D-960D-5D643AA19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3" y="755927"/>
            <a:ext cx="2021104" cy="24841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880E6A2-9F0E-4E56-8EF6-54E3E00E4E71}"/>
              </a:ext>
            </a:extLst>
          </p:cNvPr>
          <p:cNvSpPr/>
          <p:nvPr/>
        </p:nvSpPr>
        <p:spPr>
          <a:xfrm>
            <a:off x="4338364" y="755927"/>
            <a:ext cx="2246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吾爱吾师，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吾更爱真理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altLang="zh-CN" sz="2000" dirty="0"/>
              <a:t>——</a:t>
            </a:r>
            <a:r>
              <a:rPr lang="zh-CN" altLang="en-US" sz="2000" dirty="0"/>
              <a:t>亚里士多德</a:t>
            </a:r>
            <a:endParaRPr lang="en-US" altLang="zh-CN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C6535C-6CD4-42BD-B174-9E07ADD2C5BB}"/>
              </a:ext>
            </a:extLst>
          </p:cNvPr>
          <p:cNvSpPr/>
          <p:nvPr/>
        </p:nvSpPr>
        <p:spPr>
          <a:xfrm>
            <a:off x="2145798" y="1998007"/>
            <a:ext cx="26058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知识就是力量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读史使人明智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r"/>
            <a:r>
              <a:rPr lang="en-US" altLang="zh-CN" dirty="0"/>
              <a:t>——</a:t>
            </a:r>
            <a:r>
              <a:rPr lang="zh-CN" altLang="en-US" dirty="0"/>
              <a:t>弗兰西斯</a:t>
            </a:r>
            <a:r>
              <a:rPr lang="en-US" altLang="zh-CN" dirty="0"/>
              <a:t>·</a:t>
            </a:r>
            <a:r>
              <a:rPr lang="zh-CN" altLang="en-US" dirty="0"/>
              <a:t>培根</a:t>
            </a:r>
          </a:p>
        </p:txBody>
      </p:sp>
    </p:spTree>
    <p:extLst>
      <p:ext uri="{BB962C8B-B14F-4D97-AF65-F5344CB8AC3E}">
        <p14:creationId xmlns:p14="http://schemas.microsoft.com/office/powerpoint/2010/main" val="13178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425F14-0539-4B2F-AEA4-B58D3737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63" y="949235"/>
            <a:ext cx="8080372" cy="4839422"/>
          </a:xfrm>
        </p:spPr>
        <p:txBody>
          <a:bodyPr/>
          <a:lstStyle/>
          <a:p>
            <a:r>
              <a:rPr lang="en-US" altLang="zh-CN" dirty="0"/>
              <a:t>25</a:t>
            </a:r>
            <a:r>
              <a:rPr lang="zh-CN" altLang="zh-CN" dirty="0"/>
              <a:t>．【</a:t>
            </a:r>
            <a:r>
              <a:rPr lang="en-US" altLang="zh-CN" dirty="0"/>
              <a:t>2018</a:t>
            </a:r>
            <a:r>
              <a:rPr lang="zh-CN" altLang="zh-CN" dirty="0"/>
              <a:t>年高考新课程Ⅰ卷】据学者研究，唐朝</a:t>
            </a:r>
            <a:r>
              <a:rPr lang="en-US" altLang="zh-CN" dirty="0"/>
              <a:t>“</a:t>
            </a:r>
            <a:r>
              <a:rPr lang="zh-CN" altLang="zh-CN" dirty="0"/>
              <a:t>安史之乱</a:t>
            </a:r>
            <a:r>
              <a:rPr lang="en-US" altLang="zh-CN" dirty="0"/>
              <a:t>”</a:t>
            </a:r>
            <a:r>
              <a:rPr lang="zh-CN" altLang="zh-CN" dirty="0"/>
              <a:t>后百余年间的藩镇基本情况如表</a:t>
            </a:r>
            <a:r>
              <a:rPr lang="en-US" altLang="zh-CN" dirty="0"/>
              <a:t>2</a:t>
            </a:r>
            <a:r>
              <a:rPr lang="zh-CN" altLang="zh-CN" dirty="0"/>
              <a:t>所示。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由此可知，这一时期的藩镇</a:t>
            </a:r>
          </a:p>
          <a:p>
            <a:r>
              <a:rPr lang="en-US" altLang="zh-CN" dirty="0"/>
              <a:t>A</a:t>
            </a:r>
            <a:r>
              <a:rPr lang="zh-CN" altLang="zh-CN" dirty="0"/>
              <a:t>．控制了朝廷财政收入</a:t>
            </a:r>
            <a:r>
              <a:rPr lang="en-US" altLang="zh-CN" dirty="0"/>
              <a:t>           B</a:t>
            </a:r>
            <a:r>
              <a:rPr lang="zh-CN" altLang="zh-CN" dirty="0"/>
              <a:t>．彼此之间攻伐不已</a:t>
            </a:r>
          </a:p>
          <a:p>
            <a:r>
              <a:rPr lang="en-US" altLang="zh-CN" dirty="0"/>
              <a:t>C</a:t>
            </a:r>
            <a:r>
              <a:rPr lang="zh-CN" altLang="zh-CN" dirty="0"/>
              <a:t>．注重维护中央的权威</a:t>
            </a:r>
            <a:r>
              <a:rPr lang="en-US" altLang="zh-CN" dirty="0"/>
              <a:t>           D</a:t>
            </a:r>
            <a:r>
              <a:rPr lang="zh-CN" altLang="zh-CN" dirty="0"/>
              <a:t>．延续了唐朝的统治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B933575-7B6B-4EAB-828F-7E340413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6E39CF3-BA59-4377-820A-0510B0680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80569"/>
              </p:ext>
            </p:extLst>
          </p:nvPr>
        </p:nvGraphicFramePr>
        <p:xfrm>
          <a:off x="781468" y="2267002"/>
          <a:ext cx="7211824" cy="207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930">
                  <a:extLst>
                    <a:ext uri="{9D8B030D-6E8A-4147-A177-3AD203B41FA5}">
                      <a16:colId xmlns:a16="http://schemas.microsoft.com/office/drawing/2014/main" val="3660739410"/>
                    </a:ext>
                  </a:extLst>
                </a:gridCol>
                <a:gridCol w="1531321">
                  <a:extLst>
                    <a:ext uri="{9D8B030D-6E8A-4147-A177-3AD203B41FA5}">
                      <a16:colId xmlns:a16="http://schemas.microsoft.com/office/drawing/2014/main" val="4123695542"/>
                    </a:ext>
                  </a:extLst>
                </a:gridCol>
                <a:gridCol w="1308930">
                  <a:extLst>
                    <a:ext uri="{9D8B030D-6E8A-4147-A177-3AD203B41FA5}">
                      <a16:colId xmlns:a16="http://schemas.microsoft.com/office/drawing/2014/main" val="1941913570"/>
                    </a:ext>
                  </a:extLst>
                </a:gridCol>
                <a:gridCol w="1308930">
                  <a:extLst>
                    <a:ext uri="{9D8B030D-6E8A-4147-A177-3AD203B41FA5}">
                      <a16:colId xmlns:a16="http://schemas.microsoft.com/office/drawing/2014/main" val="2782283057"/>
                    </a:ext>
                  </a:extLst>
                </a:gridCol>
                <a:gridCol w="1753713">
                  <a:extLst>
                    <a:ext uri="{9D8B030D-6E8A-4147-A177-3AD203B41FA5}">
                      <a16:colId xmlns:a16="http://schemas.microsoft.com/office/drawing/2014/main" val="340973438"/>
                    </a:ext>
                  </a:extLst>
                </a:gridCol>
              </a:tblGrid>
              <a:tr h="414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藩镇类型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数量（个）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官员任免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赋税供纳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兵额与功能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92778"/>
                  </a:ext>
                </a:extLst>
              </a:tr>
              <a:tr h="414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00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河朔型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藩镇自擅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不上供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拥重兵以自立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37813"/>
                  </a:ext>
                </a:extLst>
              </a:tr>
              <a:tr h="414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00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中原型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朝廷任命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少上供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驻重兵防骄藩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12137"/>
                  </a:ext>
                </a:extLst>
              </a:tr>
              <a:tr h="414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00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边疆型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朝廷任命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少上供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驻重兵守边疆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28341"/>
                  </a:ext>
                </a:extLst>
              </a:tr>
              <a:tr h="414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highlight>
                            <a:srgbClr val="00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东南型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朝廷任命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驻兵少防盗贼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9861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29EAD7E-0EBB-4818-B91D-BED614BB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100" y="1866892"/>
            <a:ext cx="59745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 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安史之乱”后百余年间唐朝藩镇基本情况表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80B7406-D052-4A7A-B60A-BB3ABD4B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8" y="882452"/>
            <a:ext cx="8030672" cy="52049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35</a:t>
            </a:r>
            <a:r>
              <a:rPr lang="zh-CN" altLang="zh-CN" dirty="0"/>
              <a:t>．图</a:t>
            </a:r>
            <a:r>
              <a:rPr lang="en-US" altLang="zh-CN" dirty="0"/>
              <a:t>8</a:t>
            </a:r>
            <a:r>
              <a:rPr lang="zh-CN" altLang="zh-CN" dirty="0"/>
              <a:t>反映了</a:t>
            </a:r>
            <a:r>
              <a:rPr lang="en-US" altLang="zh-CN" dirty="0"/>
              <a:t>1945</a:t>
            </a:r>
            <a:r>
              <a:rPr lang="zh-CN" altLang="zh-CN" dirty="0"/>
              <a:t>～</a:t>
            </a:r>
            <a:r>
              <a:rPr lang="en-US" altLang="zh-CN" dirty="0"/>
              <a:t>1975</a:t>
            </a:r>
            <a:r>
              <a:rPr lang="zh-CN" altLang="zh-CN" dirty="0"/>
              <a:t>年间联合国成员国的</a:t>
            </a:r>
            <a:r>
              <a:rPr lang="zh-CN" altLang="zh-CN" dirty="0">
                <a:solidFill>
                  <a:srgbClr val="FF0000"/>
                </a:solidFill>
              </a:rPr>
              <a:t>变化</a:t>
            </a:r>
            <a:r>
              <a:rPr lang="zh-CN" altLang="zh-CN" dirty="0"/>
              <a:t>情况，这表明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A</a:t>
            </a:r>
            <a:r>
              <a:rPr lang="zh-CN" altLang="en-US" dirty="0">
                <a:cs typeface="Times New Roman" panose="02020603050405020304" pitchFamily="18" charset="0"/>
              </a:rPr>
              <a:t>．第三世界发展壮大                 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B</a:t>
            </a:r>
            <a:r>
              <a:rPr lang="zh-CN" altLang="en-US" dirty="0">
                <a:cs typeface="Times New Roman" panose="02020603050405020304" pitchFamily="18" charset="0"/>
              </a:rPr>
              <a:t>．欧共体的成员增加</a:t>
            </a:r>
            <a:endParaRPr lang="zh-CN" altLang="en-US" sz="800" dirty="0"/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C</a:t>
            </a:r>
            <a:r>
              <a:rPr lang="zh-CN" altLang="en-US" dirty="0">
                <a:cs typeface="Times New Roman" panose="02020603050405020304" pitchFamily="18" charset="0"/>
              </a:rPr>
              <a:t>．世界贸易范围明显扩大             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D</a:t>
            </a:r>
            <a:r>
              <a:rPr lang="zh-CN" altLang="en-US" dirty="0">
                <a:cs typeface="Times New Roman" panose="02020603050405020304" pitchFamily="18" charset="0"/>
              </a:rPr>
              <a:t>．经济区域化的趋势加强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F240E7-0C38-44DA-9485-634C913B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zh-CN" dirty="0"/>
              <a:t>年新课标全国Ⅰ卷</a:t>
            </a:r>
            <a:endParaRPr lang="zh-CN" altLang="en-US" dirty="0"/>
          </a:p>
        </p:txBody>
      </p:sp>
      <p:pic>
        <p:nvPicPr>
          <p:cNvPr id="2051" name="图片 4" descr="中学历史教学园地（www.zxls.com）——全国文章总量、访问量最大的历史教学网站。">
            <a:extLst>
              <a:ext uri="{FF2B5EF4-FFF2-40B4-BE49-F238E27FC236}">
                <a16:creationId xmlns:a16="http://schemas.microsoft.com/office/drawing/2014/main" id="{4EA1040A-269E-404D-8167-3F0DBB1F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52" y="1453792"/>
            <a:ext cx="5697185" cy="25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内容占位符 2"/>
          <p:cNvSpPr>
            <a:spLocks noGrp="1"/>
          </p:cNvSpPr>
          <p:nvPr>
            <p:ph idx="1"/>
          </p:nvPr>
        </p:nvSpPr>
        <p:spPr>
          <a:xfrm>
            <a:off x="321273" y="1093530"/>
            <a:ext cx="7900714" cy="5103138"/>
          </a:xfrm>
        </p:spPr>
        <p:txBody>
          <a:bodyPr/>
          <a:lstStyle/>
          <a:p>
            <a:r>
              <a:rPr lang="en-US" altLang="zh-CN" dirty="0"/>
              <a:t>35</a:t>
            </a:r>
            <a:r>
              <a:rPr lang="zh-CN" altLang="zh-CN" dirty="0"/>
              <a:t>．</a:t>
            </a:r>
            <a:r>
              <a:rPr lang="zh-CN" altLang="zh-CN" sz="2646" dirty="0"/>
              <a:t>【</a:t>
            </a:r>
            <a:r>
              <a:rPr lang="en-US" altLang="zh-CN" sz="2646" dirty="0"/>
              <a:t>2015</a:t>
            </a:r>
            <a:r>
              <a:rPr lang="zh-CN" altLang="zh-CN" sz="2646" dirty="0"/>
              <a:t>年新课标全国Ⅰ卷】世界银行在</a:t>
            </a:r>
            <a:r>
              <a:rPr lang="en-US" altLang="zh-CN" sz="2646" dirty="0"/>
              <a:t>1968</a:t>
            </a:r>
            <a:r>
              <a:rPr lang="zh-CN" altLang="zh-CN" sz="2646" dirty="0"/>
              <a:t>年的贷款项目为</a:t>
            </a:r>
            <a:r>
              <a:rPr lang="en-US" altLang="zh-CN" sz="2646" dirty="0"/>
              <a:t>62</a:t>
            </a:r>
            <a:r>
              <a:rPr lang="zh-CN" altLang="zh-CN" sz="2646" dirty="0"/>
              <a:t>个，贷款总额为</a:t>
            </a:r>
            <a:r>
              <a:rPr lang="en-US" altLang="zh-CN" sz="2646" dirty="0"/>
              <a:t>9</a:t>
            </a:r>
            <a:r>
              <a:rPr lang="zh-CN" altLang="zh-CN" sz="2646" dirty="0"/>
              <a:t>．</a:t>
            </a:r>
            <a:r>
              <a:rPr lang="en-US" altLang="zh-CN" sz="2646" dirty="0"/>
              <a:t>5</a:t>
            </a:r>
            <a:r>
              <a:rPr lang="zh-CN" altLang="zh-CN" sz="2646" dirty="0"/>
              <a:t>亿美元；</a:t>
            </a:r>
            <a:r>
              <a:rPr lang="en-US" altLang="zh-CN" sz="2646" dirty="0"/>
              <a:t>1981</a:t>
            </a:r>
            <a:r>
              <a:rPr lang="zh-CN" altLang="zh-CN" sz="2646" dirty="0"/>
              <a:t>年贷款项目为</a:t>
            </a:r>
            <a:r>
              <a:rPr lang="en-US" altLang="zh-CN" sz="2646" dirty="0"/>
              <a:t>266</a:t>
            </a:r>
            <a:r>
              <a:rPr lang="zh-CN" altLang="zh-CN" sz="2646" dirty="0"/>
              <a:t>个，贷款总额为</a:t>
            </a:r>
            <a:r>
              <a:rPr lang="en-US" altLang="zh-CN" sz="2646" dirty="0"/>
              <a:t>124</a:t>
            </a:r>
            <a:r>
              <a:rPr lang="zh-CN" altLang="zh-CN" sz="2646" dirty="0"/>
              <a:t>亿美元。出现这一</a:t>
            </a:r>
            <a:r>
              <a:rPr lang="zh-CN" altLang="zh-CN" sz="2646" dirty="0">
                <a:solidFill>
                  <a:srgbClr val="FF0000"/>
                </a:solidFill>
              </a:rPr>
              <a:t>变化</a:t>
            </a:r>
            <a:r>
              <a:rPr lang="zh-CN" altLang="zh-CN" sz="2646" dirty="0"/>
              <a:t>是</a:t>
            </a:r>
            <a:r>
              <a:rPr lang="zh-CN" altLang="zh-CN" sz="2646" dirty="0">
                <a:solidFill>
                  <a:srgbClr val="FF0000"/>
                </a:solidFill>
              </a:rPr>
              <a:t>因为</a:t>
            </a:r>
            <a:r>
              <a:rPr lang="en-US" altLang="zh-CN" sz="2646" dirty="0"/>
              <a:t>【0.56】</a:t>
            </a:r>
            <a:endParaRPr lang="zh-CN" altLang="zh-CN" sz="2646" dirty="0"/>
          </a:p>
          <a:p>
            <a:r>
              <a:rPr lang="en-US" altLang="zh-CN" sz="2646" dirty="0"/>
              <a:t>A</a:t>
            </a:r>
            <a:r>
              <a:rPr lang="zh-CN" altLang="zh-CN" sz="2646" dirty="0"/>
              <a:t>．</a:t>
            </a:r>
            <a:r>
              <a:rPr lang="zh-CN" altLang="zh-CN" sz="2646" dirty="0">
                <a:solidFill>
                  <a:srgbClr val="FF0000"/>
                </a:solidFill>
                <a:highlight>
                  <a:srgbClr val="FFFF00"/>
                </a:highlight>
              </a:rPr>
              <a:t>新兴独立国家</a:t>
            </a:r>
            <a:r>
              <a:rPr lang="zh-CN" altLang="zh-CN" sz="2646" dirty="0"/>
              <a:t>大量增加</a:t>
            </a:r>
            <a:r>
              <a:rPr lang="en-US" altLang="zh-CN" sz="2646" dirty="0"/>
              <a:t>            </a:t>
            </a:r>
          </a:p>
          <a:p>
            <a:r>
              <a:rPr lang="en-US" altLang="zh-CN" sz="2646" dirty="0"/>
              <a:t>B</a:t>
            </a:r>
            <a:r>
              <a:rPr lang="zh-CN" altLang="zh-CN" sz="2646" dirty="0"/>
              <a:t>．各国关税税率明显降低</a:t>
            </a:r>
          </a:p>
          <a:p>
            <a:r>
              <a:rPr lang="en-US" altLang="zh-CN" sz="2646" dirty="0"/>
              <a:t>C</a:t>
            </a:r>
            <a:r>
              <a:rPr lang="zh-CN" altLang="zh-CN" sz="2646" dirty="0"/>
              <a:t>．美国西欧经济实力下降</a:t>
            </a:r>
            <a:r>
              <a:rPr lang="en-US" altLang="zh-CN" sz="2646" dirty="0"/>
              <a:t>            </a:t>
            </a:r>
          </a:p>
          <a:p>
            <a:r>
              <a:rPr lang="en-US" altLang="zh-CN" sz="2646" dirty="0"/>
              <a:t>D</a:t>
            </a:r>
            <a:r>
              <a:rPr lang="zh-CN" altLang="zh-CN" sz="2646" dirty="0"/>
              <a:t>．世界贸易组织大力推动</a:t>
            </a:r>
          </a:p>
          <a:p>
            <a:endParaRPr lang="zh-CN" altLang="en-US" sz="2646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32DD3CC-8077-4C72-8AFB-DF0ECF6D1C1E}"/>
              </a:ext>
            </a:extLst>
          </p:cNvPr>
          <p:cNvSpPr txBox="1">
            <a:spLocks/>
          </p:cNvSpPr>
          <p:nvPr/>
        </p:nvSpPr>
        <p:spPr>
          <a:xfrm>
            <a:off x="321273" y="55986"/>
            <a:ext cx="7777711" cy="661517"/>
          </a:xfrm>
          <a:prstGeom prst="rect">
            <a:avLst/>
          </a:prstGeom>
        </p:spPr>
        <p:txBody>
          <a:bodyPr vert="horz" lIns="86402" tIns="43201" rIns="86402" bIns="43201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15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30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4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60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86401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76200" dist="38100" dir="5400000" algn="t" rotWithShape="0">
                    <a:srgbClr val="C00000">
                      <a:alpha val="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三、彼此追击：重现</a:t>
            </a:r>
            <a:endParaRPr kumimoji="0" lang="zh-CN" altLang="en-US" sz="378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206C2-0B39-463A-9EC2-7DEE3959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4" y="783734"/>
            <a:ext cx="7901303" cy="485228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CN" dirty="0"/>
              <a:t>34</a:t>
            </a:r>
            <a:r>
              <a:rPr lang="zh-CN" altLang="zh-CN" dirty="0"/>
              <a:t>．</a:t>
            </a: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2016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年全国新课标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Ⅰ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卷</a:t>
            </a:r>
            <a:r>
              <a:rPr lang="en-US" altLang="zh-CN" dirty="0">
                <a:solidFill>
                  <a:srgbClr val="FF0000"/>
                </a:solidFill>
              </a:rPr>
              <a:t>】 </a:t>
            </a:r>
            <a:r>
              <a:rPr lang="zh-CN" altLang="zh-CN" dirty="0"/>
              <a:t>表</a:t>
            </a:r>
            <a:r>
              <a:rPr lang="en-US" altLang="zh-CN" dirty="0"/>
              <a:t>1</a:t>
            </a:r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>
              <a:lnSpc>
                <a:spcPct val="100000"/>
              </a:lnSpc>
              <a:defRPr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zh-CN" dirty="0"/>
              <a:t>推动表</a:t>
            </a:r>
            <a:r>
              <a:rPr lang="en-US" altLang="zh-CN" dirty="0"/>
              <a:t>1</a:t>
            </a:r>
            <a:r>
              <a:rPr lang="zh-CN" altLang="zh-CN" dirty="0"/>
              <a:t>所列国际组织出现的主要因素是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A</a:t>
            </a:r>
            <a:r>
              <a:rPr lang="zh-CN" altLang="zh-CN" dirty="0"/>
              <a:t>．发达国家经济调整增长造成的资源紧缺</a:t>
            </a:r>
            <a:r>
              <a:rPr lang="en-US" altLang="zh-CN" dirty="0"/>
              <a:t>   4.0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B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新兴独立国家</a:t>
            </a:r>
            <a:r>
              <a:rPr lang="zh-CN" altLang="zh-CN" dirty="0"/>
              <a:t>应对不利的国际经济秩序</a:t>
            </a:r>
            <a:r>
              <a:rPr lang="en-US" altLang="zh-CN" dirty="0"/>
              <a:t> 33.3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>
                <a:highlight>
                  <a:srgbClr val="FFFF00"/>
                </a:highlight>
              </a:rPr>
              <a:t>C</a:t>
            </a:r>
            <a:r>
              <a:rPr lang="zh-CN" altLang="zh-CN" dirty="0">
                <a:highlight>
                  <a:srgbClr val="FFFF00"/>
                </a:highlight>
              </a:rPr>
              <a:t>．经济全球化开始扩展到生产领域</a:t>
            </a:r>
            <a:r>
              <a:rPr lang="en-US" altLang="zh-CN" dirty="0">
                <a:highlight>
                  <a:srgbClr val="FFFF00"/>
                </a:highlight>
              </a:rPr>
              <a:t>            </a:t>
            </a:r>
            <a:r>
              <a:rPr lang="en-US" altLang="zh-CN" dirty="0"/>
              <a:t>40.3</a:t>
            </a:r>
            <a:endParaRPr lang="zh-CN" altLang="zh-CN" dirty="0"/>
          </a:p>
          <a:p>
            <a:pPr>
              <a:lnSpc>
                <a:spcPct val="100000"/>
              </a:lnSpc>
              <a:defRPr/>
            </a:pPr>
            <a:r>
              <a:rPr lang="en-US" altLang="zh-CN" dirty="0"/>
              <a:t>D</a:t>
            </a:r>
            <a:r>
              <a:rPr lang="zh-CN" altLang="zh-CN" dirty="0"/>
              <a:t>．经济的区域集团化取得显著成就</a:t>
            </a:r>
            <a:r>
              <a:rPr lang="en-US" altLang="zh-CN" dirty="0"/>
              <a:t>            20.4</a:t>
            </a:r>
            <a:endParaRPr lang="zh-CN" altLang="zh-CN" dirty="0"/>
          </a:p>
          <a:p>
            <a:pPr>
              <a:lnSpc>
                <a:spcPct val="100000"/>
              </a:lnSpc>
            </a:pPr>
            <a:endParaRPr lang="zh-CN" altLang="en-US" sz="18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FC79059-AB28-4993-AD88-9C3A2BC6C8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3545" y="1179763"/>
          <a:ext cx="5322168" cy="25920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6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1955</a:t>
                      </a:r>
                      <a:endParaRPr lang="zh-CN" sz="23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国际茶叶委员会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1960</a:t>
                      </a:r>
                      <a:endParaRPr lang="zh-CN" sz="23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石油输出国组织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1962</a:t>
                      </a:r>
                      <a:endParaRPr lang="zh-CN" sz="23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可可生产者联盟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1970</a:t>
                      </a:r>
                      <a:endParaRPr lang="zh-CN" sz="23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天然橡胶生产者协会</a:t>
                      </a:r>
                    </a:p>
                  </a:txBody>
                  <a:tcPr marL="48612" marR="486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4A07658-02AF-4E07-8934-6A0E5DBD3899}"/>
              </a:ext>
            </a:extLst>
          </p:cNvPr>
          <p:cNvSpPr/>
          <p:nvPr/>
        </p:nvSpPr>
        <p:spPr>
          <a:xfrm>
            <a:off x="7227104" y="4534867"/>
            <a:ext cx="710451" cy="9647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48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669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5669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CB87468-82B7-48E4-9957-3720740389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0617" y="2388976"/>
          <a:ext cx="1617387" cy="14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262">
                  <a:extLst>
                    <a:ext uri="{9D8B030D-6E8A-4147-A177-3AD203B41FA5}">
                      <a16:colId xmlns:a16="http://schemas.microsoft.com/office/drawing/2014/main" val="3327456607"/>
                    </a:ext>
                  </a:extLst>
                </a:gridCol>
                <a:gridCol w="703125">
                  <a:extLst>
                    <a:ext uri="{9D8B030D-6E8A-4147-A177-3AD203B41FA5}">
                      <a16:colId xmlns:a16="http://schemas.microsoft.com/office/drawing/2014/main" val="2676799799"/>
                    </a:ext>
                  </a:extLst>
                </a:gridCol>
              </a:tblGrid>
              <a:tr h="371860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809" marR="64809" marT="32405" marB="3240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93504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河北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0.31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744387636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广东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1586933854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湖南</a:t>
                      </a:r>
                    </a:p>
                  </a:txBody>
                  <a:tcPr marL="64809" marR="64809" marT="32405" marB="32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809" marR="64809" marT="32405" marB="32405" anchor="ctr"/>
                </a:tc>
                <a:extLst>
                  <a:ext uri="{0D108BD9-81ED-4DB2-BD59-A6C34878D82A}">
                    <a16:rowId xmlns:a16="http://schemas.microsoft.com/office/drawing/2014/main" val="3279337529"/>
                  </a:ext>
                </a:extLst>
              </a:tr>
            </a:tbl>
          </a:graphicData>
        </a:graphic>
      </p:graphicFrame>
      <p:sp>
        <p:nvSpPr>
          <p:cNvPr id="16" name="标题 1">
            <a:extLst>
              <a:ext uri="{FF2B5EF4-FFF2-40B4-BE49-F238E27FC236}">
                <a16:creationId xmlns:a16="http://schemas.microsoft.com/office/drawing/2014/main" id="{DA757968-98F8-4005-A442-E5BC3C6F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46503"/>
            <a:ext cx="7777711" cy="661517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effectLst>
                  <a:glow rad="139700">
                    <a:srgbClr val="C00000">
                      <a:alpha val="40000"/>
                    </a:srgbClr>
                  </a:glow>
                  <a:outerShdw blurRad="76200" dist="38100" dir="5400000" algn="t" rotWithShape="0">
                    <a:srgbClr val="C00000">
                      <a:alpha val="0"/>
                    </a:srgbClr>
                  </a:outerShdw>
                </a:effectLst>
              </a:rPr>
              <a:t>三、彼此追击：重现</a:t>
            </a:r>
            <a:endParaRPr lang="zh-CN" altLang="en-US" sz="3780" dirty="0"/>
          </a:p>
        </p:txBody>
      </p:sp>
    </p:spTree>
    <p:extLst>
      <p:ext uri="{BB962C8B-B14F-4D97-AF65-F5344CB8AC3E}">
        <p14:creationId xmlns:p14="http://schemas.microsoft.com/office/powerpoint/2010/main" val="35635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6FDA0-A6A2-4533-A026-EE18C804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effectLst>
                  <a:glow rad="139700">
                    <a:srgbClr val="C00000">
                      <a:alpha val="40000"/>
                    </a:srgbClr>
                  </a:glow>
                  <a:outerShdw blurRad="76200" dist="38100" dir="5400000" algn="t" rotWithShape="0">
                    <a:srgbClr val="C00000">
                      <a:alpha val="0"/>
                    </a:srgbClr>
                  </a:outerShdw>
                </a:effectLst>
              </a:rPr>
              <a:t>三、彼此追击：重现</a:t>
            </a:r>
            <a:endParaRPr lang="zh-CN" altLang="en-US" sz="378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42DDB7-4152-49A0-B47E-650A6288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35</a:t>
            </a:r>
            <a:r>
              <a:rPr lang="zh-CN" altLang="zh-CN" dirty="0"/>
              <a:t>．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en-US" altLang="zh-CN" dirty="0">
                <a:solidFill>
                  <a:srgbClr val="FF0000"/>
                </a:solidFill>
              </a:rPr>
              <a:t>2017</a:t>
            </a:r>
            <a:r>
              <a:rPr lang="zh-CN" altLang="zh-CN" dirty="0">
                <a:solidFill>
                  <a:srgbClr val="FF0000"/>
                </a:solidFill>
              </a:rPr>
              <a:t>年新课标全国Ⅰ卷】</a:t>
            </a:r>
            <a:r>
              <a:rPr lang="en-US" altLang="zh-CN" dirty="0"/>
              <a:t>1976</a:t>
            </a:r>
            <a:r>
              <a:rPr lang="zh-CN" altLang="zh-CN" dirty="0"/>
              <a:t>年，美、英、法等西方国家组成七国集团，协调经济政策以解决世界经济难题，俄罗斯加入后成为八国集团。</a:t>
            </a:r>
            <a:r>
              <a:rPr lang="en-US" altLang="zh-CN" dirty="0">
                <a:solidFill>
                  <a:srgbClr val="FF0000"/>
                </a:solidFill>
              </a:rPr>
              <a:t>1999</a:t>
            </a:r>
            <a:r>
              <a:rPr lang="zh-CN" altLang="zh-CN" dirty="0">
                <a:solidFill>
                  <a:srgbClr val="FF0000"/>
                </a:solidFill>
              </a:rPr>
              <a:t>年</a:t>
            </a:r>
            <a:r>
              <a:rPr lang="zh-CN" altLang="zh-CN" dirty="0"/>
              <a:t>，八国集团国家和中国、巴西、印度等组成</a:t>
            </a:r>
            <a:r>
              <a:rPr lang="zh-CN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二十国集团</a:t>
            </a:r>
            <a:r>
              <a:rPr lang="zh-CN" altLang="zh-CN" dirty="0"/>
              <a:t>，寻求合作以促进国际金融稳定和经济持续增长。从这一历程可看出</a:t>
            </a:r>
          </a:p>
          <a:p>
            <a:r>
              <a:rPr lang="en-US" altLang="zh-CN" dirty="0"/>
              <a:t>A</a:t>
            </a:r>
            <a:r>
              <a:rPr lang="zh-CN" altLang="zh-CN" dirty="0"/>
              <a:t>．世界格局的</a:t>
            </a:r>
            <a:r>
              <a:rPr lang="zh-CN" altLang="zh-CN" dirty="0">
                <a:solidFill>
                  <a:srgbClr val="FF0000"/>
                </a:solidFill>
              </a:rPr>
              <a:t>变化</a:t>
            </a:r>
            <a:r>
              <a:rPr lang="zh-CN" altLang="zh-CN" dirty="0"/>
              <a:t>冲击旧的世界经济秩序</a:t>
            </a:r>
          </a:p>
          <a:p>
            <a:r>
              <a:rPr lang="en-US" altLang="zh-CN" dirty="0"/>
              <a:t>B</a:t>
            </a:r>
            <a:r>
              <a:rPr lang="zh-CN" altLang="zh-CN" dirty="0"/>
              <a:t>．经济全球化深入到贸易金融领域</a:t>
            </a:r>
          </a:p>
          <a:p>
            <a:r>
              <a:rPr lang="en-US" altLang="zh-CN" dirty="0"/>
              <a:t>C</a:t>
            </a:r>
            <a:r>
              <a:rPr lang="zh-CN" altLang="zh-CN" dirty="0"/>
              <a:t>．越来越多的亚非拉国家进入世界体系</a:t>
            </a:r>
          </a:p>
          <a:p>
            <a:r>
              <a:rPr lang="en-US" altLang="zh-CN" dirty="0"/>
              <a:t>D</a:t>
            </a:r>
            <a:r>
              <a:rPr lang="zh-CN" altLang="zh-CN" dirty="0"/>
              <a:t>．区域经济集团从封闭走向开放</a:t>
            </a:r>
          </a:p>
          <a:p>
            <a:endParaRPr lang="zh-CN" altLang="en-US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AFA636E1-0C53-4439-BE55-0B176F221450}"/>
              </a:ext>
            </a:extLst>
          </p:cNvPr>
          <p:cNvSpPr/>
          <p:nvPr/>
        </p:nvSpPr>
        <p:spPr>
          <a:xfrm>
            <a:off x="4699492" y="4707164"/>
            <a:ext cx="3814046" cy="916923"/>
          </a:xfrm>
          <a:prstGeom prst="wedgeRoundRectCallout">
            <a:avLst>
              <a:gd name="adj1" fmla="val -39701"/>
              <a:gd name="adj2" fmla="val -86538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拓展，发展中国家</a:t>
            </a:r>
            <a:endParaRPr kumimoji="0" lang="en-US" altLang="zh-CN" sz="264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432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——</a:t>
            </a:r>
            <a:r>
              <a:rPr kumimoji="0" lang="zh-CN" altLang="en-US" sz="2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几道题发展的脉络</a:t>
            </a:r>
          </a:p>
        </p:txBody>
      </p:sp>
    </p:spTree>
    <p:extLst>
      <p:ext uri="{BB962C8B-B14F-4D97-AF65-F5344CB8AC3E}">
        <p14:creationId xmlns:p14="http://schemas.microsoft.com/office/powerpoint/2010/main" val="41357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788" y="1134030"/>
            <a:ext cx="7662491" cy="5117748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35</a:t>
            </a:r>
            <a:r>
              <a:rPr lang="zh-CN" altLang="en-US" dirty="0"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【2012</a:t>
            </a:r>
            <a:r>
              <a:rPr lang="zh-C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年新课标全国卷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】</a:t>
            </a:r>
            <a:r>
              <a:rPr lang="zh-CN" altLang="en-US" dirty="0"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cs typeface="Times New Roman" panose="02020603050405020304" pitchFamily="18" charset="0"/>
              </a:rPr>
              <a:t>5</a:t>
            </a:r>
            <a:r>
              <a:rPr lang="zh-CN" altLang="en-US" dirty="0">
                <a:cs typeface="Times New Roman" panose="02020603050405020304" pitchFamily="18" charset="0"/>
              </a:rPr>
              <a:t>为世界贸易中国家和地区所占份额示意图。它反</a:t>
            </a:r>
            <a:r>
              <a:rPr lang="zh-CN" altLang="zh-CN" dirty="0">
                <a:cs typeface="Times New Roman" panose="02020603050405020304" pitchFamily="18" charset="0"/>
              </a:rPr>
              <a:t>映出</a:t>
            </a:r>
            <a:endParaRPr lang="zh-CN" altLang="en-US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en-US" altLang="zh-CN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A</a:t>
            </a:r>
            <a:r>
              <a:rPr lang="zh-CN" altLang="en-US" dirty="0">
                <a:cs typeface="Times New Roman" panose="02020603050405020304" pitchFamily="18" charset="0"/>
              </a:rPr>
              <a:t>．关贸总协定维持了世界贸易秩序的基本稳定</a:t>
            </a:r>
            <a:endParaRPr lang="zh-CN" altLang="en-US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B</a:t>
            </a:r>
            <a:r>
              <a:rPr lang="zh-CN" altLang="en-US" dirty="0">
                <a:cs typeface="Times New Roman" panose="02020603050405020304" pitchFamily="18" charset="0"/>
              </a:rPr>
              <a:t>．率先进行新技术革命的国家贸易量增加</a:t>
            </a:r>
            <a:endParaRPr lang="zh-CN" altLang="en-US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C</a:t>
            </a:r>
            <a:r>
              <a:rPr lang="zh-CN" altLang="en-US" dirty="0"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cs typeface="Times New Roman" panose="02020603050405020304" pitchFamily="18" charset="0"/>
              </a:rPr>
              <a:t>世纪世界经济重心的转移趋势</a:t>
            </a:r>
            <a:endParaRPr lang="zh-CN" altLang="en-US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D</a:t>
            </a:r>
            <a:r>
              <a:rPr lang="zh-CN" altLang="en-US" dirty="0">
                <a:cs typeface="Times New Roman" panose="02020603050405020304" pitchFamily="18" charset="0"/>
              </a:rPr>
              <a:t>．多极化趋势取代了冷战时期的世界格局</a:t>
            </a:r>
            <a:endParaRPr lang="zh-CN" altLang="en-US" dirty="0"/>
          </a:p>
          <a:p>
            <a:pPr>
              <a:defRPr/>
            </a:pPr>
            <a:endParaRPr lang="zh-CN" altLang="en-US" dirty="0"/>
          </a:p>
        </p:txBody>
      </p:sp>
      <p:pic>
        <p:nvPicPr>
          <p:cNvPr id="145412" name="图片 10" descr="园地原创标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" y="1134030"/>
            <a:ext cx="13501" cy="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图片 9" descr="中学历史教学园地（www.zxls.com）——全国文章总量、访问量最大的历史教学网站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1" y="2033793"/>
            <a:ext cx="6009583" cy="224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155404" y="4477587"/>
            <a:ext cx="1455937" cy="356635"/>
          </a:xfrm>
          <a:prstGeom prst="roundRect">
            <a:avLst/>
          </a:prstGeom>
          <a:solidFill>
            <a:srgbClr val="FFFF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386315" y="5200619"/>
            <a:ext cx="1383865" cy="356635"/>
          </a:xfrm>
          <a:prstGeom prst="roundRect">
            <a:avLst/>
          </a:prstGeom>
          <a:solidFill>
            <a:srgbClr val="FFFF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195393" y="89627"/>
            <a:ext cx="7765708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802" tIns="32401" rIns="64802" bIns="324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6480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黑体"/>
                <a:cs typeface="+mj-cs"/>
              </a:rPr>
              <a:t>范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黑体"/>
                <a:cs typeface="+mj-cs"/>
              </a:rPr>
              <a:t>+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黑体"/>
                <a:cs typeface="+mj-cs"/>
              </a:rPr>
              <a:t>度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黑体"/>
                <a:cs typeface="+mj-cs"/>
              </a:rPr>
              <a:t>=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黑体"/>
                <a:cs typeface="+mj-cs"/>
              </a:rPr>
              <a:t>最好的答案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黑体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559888" y="4485171"/>
            <a:ext cx="1317571" cy="356635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70180" y="5214630"/>
            <a:ext cx="563383" cy="356635"/>
          </a:xfrm>
          <a:prstGeom prst="roundRect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1334" y="4018133"/>
            <a:ext cx="984565" cy="1051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2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✘</a:t>
            </a:r>
          </a:p>
        </p:txBody>
      </p:sp>
      <p:sp>
        <p:nvSpPr>
          <p:cNvPr id="5" name="矩形 4"/>
          <p:cNvSpPr/>
          <p:nvPr/>
        </p:nvSpPr>
        <p:spPr>
          <a:xfrm>
            <a:off x="4977134" y="4958205"/>
            <a:ext cx="1183337" cy="96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6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✔</a:t>
            </a:r>
            <a:endParaRPr kumimoji="0" lang="zh-CN" altLang="en-US" sz="5669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9409" y="4888596"/>
            <a:ext cx="984565" cy="1051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2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28564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9" grpId="0" animBg="1"/>
      <p:bldP spid="13" grpId="0" animBg="1"/>
      <p:bldP spid="4" grpId="0"/>
      <p:bldP spid="5" grpId="0"/>
      <p:bldP spid="14" grpId="0"/>
      <p:bldP spid="1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62CAA7D-B60D-4315-9B54-4FDF8AF2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37" y="1207570"/>
            <a:ext cx="7776687" cy="4589796"/>
          </a:xfrm>
        </p:spPr>
        <p:txBody>
          <a:bodyPr/>
          <a:lstStyle/>
          <a:p>
            <a:r>
              <a:rPr lang="en-US" altLang="zh-CN" sz="2400" dirty="0"/>
              <a:t>28</a:t>
            </a:r>
            <a:r>
              <a:rPr lang="zh-CN" altLang="zh-CN" sz="2400" dirty="0"/>
              <a:t>．</a:t>
            </a:r>
            <a:r>
              <a:rPr lang="zh-CN" altLang="zh-CN" sz="2400" b="1" dirty="0"/>
              <a:t>【</a:t>
            </a:r>
            <a:r>
              <a:rPr lang="en-US" altLang="zh-CN" sz="2400" b="1" dirty="0"/>
              <a:t>2017</a:t>
            </a:r>
            <a:r>
              <a:rPr lang="zh-CN" altLang="zh-CN" sz="2400" b="1" dirty="0"/>
              <a:t>年新课标全国Ⅰ卷】</a:t>
            </a:r>
            <a:r>
              <a:rPr lang="zh-CN" altLang="zh-CN" sz="2400" dirty="0"/>
              <a:t>开平煤矿正式投产时，土煤在国内从一个通商口岸装船到另一个通商口岸卸货，须缴纳出口税和复进口税，每吨税金达</a:t>
            </a:r>
            <a:r>
              <a:rPr lang="en-US" altLang="zh-CN" sz="2400" dirty="0"/>
              <a:t>1</a:t>
            </a:r>
            <a:r>
              <a:rPr lang="zh-CN" altLang="zh-CN" sz="2400" dirty="0"/>
              <a:t>两以上，比洋煤进口税多</a:t>
            </a:r>
            <a:r>
              <a:rPr lang="en-US" altLang="zh-CN" sz="2400" dirty="0"/>
              <a:t>20</a:t>
            </a:r>
            <a:r>
              <a:rPr lang="zh-CN" altLang="zh-CN" sz="2400" dirty="0"/>
              <a:t>余倍。李鸿章奏准开平所产之煤出口税每吨减为</a:t>
            </a:r>
            <a:r>
              <a:rPr lang="en-US" altLang="zh-CN" sz="2400" dirty="0"/>
              <a:t>1</a:t>
            </a:r>
            <a:r>
              <a:rPr lang="zh-CN" altLang="zh-CN" sz="2400" dirty="0"/>
              <a:t>钱。这一举措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zh-CN" sz="2400" dirty="0">
                <a:solidFill>
                  <a:srgbClr val="FF0000"/>
                </a:solidFill>
              </a:rPr>
              <a:t>．增强了洋务派兴办矿业的信心</a:t>
            </a:r>
            <a:r>
              <a:rPr lang="en-US" altLang="zh-CN" sz="2400" dirty="0"/>
              <a:t>       </a:t>
            </a:r>
          </a:p>
          <a:p>
            <a:r>
              <a:rPr lang="en-US" altLang="zh-CN" sz="2400" dirty="0"/>
              <a:t>B</a:t>
            </a:r>
            <a:r>
              <a:rPr lang="zh-CN" altLang="zh-CN" sz="2400" dirty="0"/>
              <a:t>．加强了对开平煤矿的管理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．摆脱了列强对煤矿业的控制</a:t>
            </a:r>
            <a:r>
              <a:rPr lang="en-US" altLang="zh-CN" sz="2400" dirty="0"/>
              <a:t>         </a:t>
            </a:r>
          </a:p>
          <a:p>
            <a:r>
              <a:rPr lang="en-US" altLang="zh-CN" sz="2400" dirty="0">
                <a:highlight>
                  <a:srgbClr val="00FF00"/>
                </a:highlight>
              </a:rPr>
              <a:t>D</a:t>
            </a:r>
            <a:r>
              <a:rPr lang="zh-CN" altLang="zh-CN" sz="2400" dirty="0">
                <a:highlight>
                  <a:srgbClr val="00FF00"/>
                </a:highlight>
              </a:rPr>
              <a:t>．保证了煤矿业稳健发展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21D272F-9E00-44D6-A8FB-B1E0355D0BDE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3098985142"/>
      </p:ext>
    </p:extLst>
  </p:cSld>
  <p:clrMapOvr>
    <a:masterClrMapping/>
  </p:clrMapOvr>
  <p:transition spd="slow">
    <p:cover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96D5C9-FFD2-4E27-981D-B6406661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31</a:t>
            </a:r>
            <a:r>
              <a:rPr lang="zh-CN" altLang="zh-CN" sz="2400" dirty="0"/>
              <a:t>．【</a:t>
            </a:r>
            <a:r>
              <a:rPr lang="en-US" altLang="zh-CN" sz="2400" dirty="0"/>
              <a:t>2017</a:t>
            </a:r>
            <a:r>
              <a:rPr lang="zh-CN" altLang="zh-CN" sz="2400" dirty="0"/>
              <a:t>年新课标全国Ⅰ卷】</a:t>
            </a:r>
            <a:r>
              <a:rPr lang="en-US" altLang="zh-CN" sz="2400" dirty="0"/>
              <a:t>1990</a:t>
            </a:r>
            <a:r>
              <a:rPr lang="zh-CN" altLang="zh-CN" sz="2400" dirty="0"/>
              <a:t>年，一份提交中央的报告说，理论上的凯恩斯主义和实践中的罗斯福新政，实际上是把计划用作国家干预的一种手段，从那时候起，计划与市场相结合成为世界经济体制优化的普遍趋势。据此可知，该报告的主旨是</a:t>
            </a:r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．肯定国家干预经济的发展模式</a:t>
            </a:r>
            <a:r>
              <a:rPr lang="en-US" altLang="zh-CN" sz="2400" dirty="0"/>
              <a:t>       </a:t>
            </a:r>
          </a:p>
          <a:p>
            <a:r>
              <a:rPr lang="en-US" altLang="zh-CN" sz="2400" dirty="0"/>
              <a:t>B</a:t>
            </a:r>
            <a:r>
              <a:rPr lang="zh-CN" altLang="zh-CN" sz="2400" dirty="0"/>
              <a:t>．阐明融入经济全球化的必要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C</a:t>
            </a:r>
            <a:r>
              <a:rPr lang="zh-CN" altLang="zh-CN" sz="2400" dirty="0">
                <a:solidFill>
                  <a:srgbClr val="FF0000"/>
                </a:solidFill>
              </a:rPr>
              <a:t>．主张摆脱传统经济模式的束缚</a:t>
            </a:r>
            <a:r>
              <a:rPr lang="en-US" altLang="zh-CN" sz="2400" dirty="0">
                <a:solidFill>
                  <a:srgbClr val="FF0000"/>
                </a:solidFill>
              </a:rPr>
              <a:t>       </a:t>
            </a:r>
          </a:p>
          <a:p>
            <a:r>
              <a:rPr lang="en-US" altLang="zh-CN" sz="2400" dirty="0">
                <a:highlight>
                  <a:srgbClr val="00FF00"/>
                </a:highlight>
              </a:rPr>
              <a:t>D</a:t>
            </a:r>
            <a:r>
              <a:rPr lang="zh-CN" altLang="zh-CN" sz="2400" dirty="0">
                <a:highlight>
                  <a:srgbClr val="00FF00"/>
                </a:highlight>
              </a:rPr>
              <a:t>．剖析西方经济体制的实质</a:t>
            </a:r>
          </a:p>
          <a:p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CA7A23A-CE90-47F2-8B6B-C27797E2F7EF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3288536669"/>
      </p:ext>
    </p:extLst>
  </p:cSld>
  <p:clrMapOvr>
    <a:masterClrMapping/>
  </p:clrMapOvr>
  <p:transition spd="slow">
    <p:cover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5C2A8AD-9091-4C36-9569-B240B03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00" y="848057"/>
            <a:ext cx="8102362" cy="4589796"/>
          </a:xfrm>
        </p:spPr>
        <p:txBody>
          <a:bodyPr/>
          <a:lstStyle/>
          <a:p>
            <a:r>
              <a:rPr lang="en-US" altLang="zh-CN" sz="2400" dirty="0"/>
              <a:t>24</a:t>
            </a:r>
            <a:r>
              <a:rPr lang="zh-CN" altLang="en-US" sz="2400" dirty="0"/>
              <a:t>．</a:t>
            </a:r>
            <a:r>
              <a:rPr lang="en-US" altLang="zh-CN" sz="2400" dirty="0"/>
              <a:t>【2017</a:t>
            </a:r>
            <a:r>
              <a:rPr lang="zh-CN" altLang="en-US" sz="2400" dirty="0"/>
              <a:t>年新课标全国</a:t>
            </a:r>
            <a:r>
              <a:rPr lang="en-US" altLang="zh-CN" sz="2400" dirty="0"/>
              <a:t>Ⅲ</a:t>
            </a:r>
            <a:r>
              <a:rPr lang="zh-CN" altLang="en-US" sz="2400" dirty="0"/>
              <a:t>卷</a:t>
            </a:r>
            <a:r>
              <a:rPr lang="en-US" altLang="zh-CN" sz="2400" dirty="0"/>
              <a:t>】</a:t>
            </a:r>
            <a:r>
              <a:rPr lang="zh-CN" altLang="en-US" sz="2400" dirty="0"/>
              <a:t>图</a:t>
            </a:r>
            <a:r>
              <a:rPr lang="en-US" altLang="zh-CN" sz="2400" dirty="0"/>
              <a:t>4</a:t>
            </a:r>
            <a:r>
              <a:rPr lang="zh-CN" altLang="en-US" sz="2400" dirty="0"/>
              <a:t>是西周与战国两个时期相同文字的不同写法，反映出字形发生了变化，促成这一变化的主要因素是</a:t>
            </a:r>
            <a:r>
              <a:rPr lang="en-US" altLang="zh-CN" sz="2400" dirty="0"/>
              <a:t>(</a:t>
            </a:r>
            <a:r>
              <a:rPr lang="zh-CN" altLang="en-US" sz="2400" dirty="0"/>
              <a:t>　　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en-US" sz="2400" dirty="0">
                <a:solidFill>
                  <a:srgbClr val="FF0000"/>
                </a:solidFill>
              </a:rPr>
              <a:t>．文字的频繁使用</a:t>
            </a:r>
            <a:r>
              <a:rPr lang="zh-CN" altLang="en-US" sz="2400" dirty="0"/>
              <a:t>	</a:t>
            </a:r>
            <a:endParaRPr lang="en-US" altLang="zh-CN" sz="2400" dirty="0"/>
          </a:p>
          <a:p>
            <a:r>
              <a:rPr lang="en-US" altLang="zh-CN" sz="2400" dirty="0"/>
              <a:t>B</a:t>
            </a:r>
            <a:r>
              <a:rPr lang="zh-CN" altLang="en-US" sz="2400" dirty="0"/>
              <a:t>．书写材料的不同</a:t>
            </a:r>
          </a:p>
          <a:p>
            <a:r>
              <a:rPr lang="en-US" altLang="zh-CN" sz="2400" dirty="0">
                <a:highlight>
                  <a:srgbClr val="00FF00"/>
                </a:highlight>
              </a:rPr>
              <a:t>C</a:t>
            </a:r>
            <a:r>
              <a:rPr lang="zh-CN" altLang="en-US" sz="2400" dirty="0">
                <a:highlight>
                  <a:srgbClr val="00FF00"/>
                </a:highlight>
              </a:rPr>
              <a:t>．各国变法的实施</a:t>
            </a:r>
            <a:r>
              <a:rPr lang="zh-CN" altLang="en-US" sz="2400" dirty="0"/>
              <a:t>	</a:t>
            </a:r>
            <a:endParaRPr lang="en-US" altLang="zh-CN" sz="2400" dirty="0"/>
          </a:p>
          <a:p>
            <a:r>
              <a:rPr lang="en-US" altLang="zh-CN" sz="2400" dirty="0"/>
              <a:t>D</a:t>
            </a:r>
            <a:r>
              <a:rPr lang="zh-CN" altLang="en-US" sz="2400" dirty="0"/>
              <a:t>．“书同文”的推行</a:t>
            </a:r>
          </a:p>
          <a:p>
            <a:endParaRPr lang="zh-CN" altLang="en-US" sz="2400" dirty="0"/>
          </a:p>
        </p:txBody>
      </p:sp>
      <p:pic>
        <p:nvPicPr>
          <p:cNvPr id="1028" name="Picture 4" descr="_V1{9J`HN34)3)%`96][LSE">
            <a:extLst>
              <a:ext uri="{FF2B5EF4-FFF2-40B4-BE49-F238E27FC236}">
                <a16:creationId xmlns:a16="http://schemas.microsoft.com/office/drawing/2014/main" id="{D19C01F5-1E81-4A1B-AEBE-9421000C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51" y="2192881"/>
            <a:ext cx="4729922" cy="148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2">
            <a:extLst>
              <a:ext uri="{FF2B5EF4-FFF2-40B4-BE49-F238E27FC236}">
                <a16:creationId xmlns:a16="http://schemas.microsoft.com/office/drawing/2014/main" id="{4C713E63-0A7B-4CB5-8B6F-916D1E190B42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3152030900"/>
      </p:ext>
    </p:extLst>
  </p:cSld>
  <p:clrMapOvr>
    <a:masterClrMapping/>
  </p:clrMapOvr>
  <p:transition spd="slow">
    <p:cover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78F377E-E7D9-406F-8EDF-74C6310C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34</a:t>
            </a:r>
            <a:r>
              <a:rPr lang="zh-CN" altLang="zh-CN" sz="2400" dirty="0"/>
              <a:t>．</a:t>
            </a:r>
            <a:r>
              <a:rPr lang="zh-CN" altLang="zh-CN" sz="2400" b="1" dirty="0"/>
              <a:t>【</a:t>
            </a:r>
            <a:r>
              <a:rPr lang="en-US" altLang="zh-CN" sz="2400" b="1" dirty="0"/>
              <a:t>2017</a:t>
            </a:r>
            <a:r>
              <a:rPr lang="zh-CN" altLang="zh-CN" sz="2400" b="1" dirty="0"/>
              <a:t>年新课标全国Ⅲ卷】</a:t>
            </a:r>
            <a:r>
              <a:rPr lang="en-US" altLang="zh-CN" sz="2400" dirty="0"/>
              <a:t>1953</a:t>
            </a:r>
            <a:r>
              <a:rPr lang="zh-CN" altLang="zh-CN" sz="2400" dirty="0"/>
              <a:t>年，苏共中央决定，改变集体农庄劳动报酬发放办法，由以前每年发放一次物质报酬改为按季度或按月发放，同时在一些集体农庄试行工资制度，农民可以像工人一样每月领取工资。这一措施旨在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zh-CN" sz="2400" dirty="0">
                <a:solidFill>
                  <a:srgbClr val="FF0000"/>
                </a:solidFill>
              </a:rPr>
              <a:t>．调动农民生产积极性</a:t>
            </a:r>
            <a:r>
              <a:rPr lang="en-US" altLang="zh-CN" sz="2400" dirty="0">
                <a:solidFill>
                  <a:srgbClr val="FF0000"/>
                </a:solidFill>
              </a:rPr>
              <a:t>               </a:t>
            </a:r>
          </a:p>
          <a:p>
            <a:r>
              <a:rPr lang="en-US" altLang="zh-CN" sz="2400" dirty="0">
                <a:highlight>
                  <a:srgbClr val="00FF00"/>
                </a:highlight>
              </a:rPr>
              <a:t>B</a:t>
            </a:r>
            <a:r>
              <a:rPr lang="zh-CN" altLang="zh-CN" sz="2400" dirty="0">
                <a:highlight>
                  <a:srgbClr val="00FF00"/>
                </a:highlight>
              </a:rPr>
              <a:t>．改变计划经济管理体制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．消除城乡之间的差别</a:t>
            </a:r>
            <a:r>
              <a:rPr lang="en-US" altLang="zh-CN" sz="2400" dirty="0"/>
              <a:t>               </a:t>
            </a:r>
          </a:p>
          <a:p>
            <a:r>
              <a:rPr lang="en-US" altLang="zh-CN" sz="2400" dirty="0"/>
              <a:t>D</a:t>
            </a:r>
            <a:r>
              <a:rPr lang="zh-CN" altLang="zh-CN" sz="2400" dirty="0"/>
              <a:t>．推动农民走集体化道路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27CBD59-8F37-4DE3-B740-5FB7E28D6B75}"/>
              </a:ext>
            </a:extLst>
          </p:cNvPr>
          <p:cNvSpPr txBox="1">
            <a:spLocks/>
          </p:cNvSpPr>
          <p:nvPr/>
        </p:nvSpPr>
        <p:spPr>
          <a:xfrm>
            <a:off x="256688" y="0"/>
            <a:ext cx="7778187" cy="6615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5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58">
                <a:solidFill>
                  <a:schemeClr val="tx2"/>
                </a:solidFill>
                <a:latin typeface="Maiandra GD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寻找自己的错误共性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然后告别</a:t>
            </a:r>
          </a:p>
        </p:txBody>
      </p:sp>
    </p:spTree>
    <p:extLst>
      <p:ext uri="{BB962C8B-B14F-4D97-AF65-F5344CB8AC3E}">
        <p14:creationId xmlns:p14="http://schemas.microsoft.com/office/powerpoint/2010/main" val="3880614290"/>
      </p:ext>
    </p:extLst>
  </p:cSld>
  <p:clrMapOvr>
    <a:masterClrMapping/>
  </p:clrMapOvr>
  <p:transition spd="slow">
    <p:cover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4_A000120140530A77PPBG">
  <a:themeElements>
    <a:clrScheme name="自定义 28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C79029"/>
      </a:accent1>
      <a:accent2>
        <a:srgbClr val="F6B952"/>
      </a:accent2>
      <a:accent3>
        <a:srgbClr val="DE7B4E"/>
      </a:accent3>
      <a:accent4>
        <a:srgbClr val="AE600A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A000120140530A77PPBG">
  <a:themeElements>
    <a:clrScheme name="自定义 28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C79029"/>
      </a:accent1>
      <a:accent2>
        <a:srgbClr val="F6B952"/>
      </a:accent2>
      <a:accent3>
        <a:srgbClr val="DE7B4E"/>
      </a:accent3>
      <a:accent4>
        <a:srgbClr val="AE600A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000120140530A77PPBG">
  <a:themeElements>
    <a:clrScheme name="自定义 28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C79029"/>
      </a:accent1>
      <a:accent2>
        <a:srgbClr val="F6B952"/>
      </a:accent2>
      <a:accent3>
        <a:srgbClr val="DE7B4E"/>
      </a:accent3>
      <a:accent4>
        <a:srgbClr val="AE600A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磨砂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2_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11889</Words>
  <Application>Microsoft Office PowerPoint</Application>
  <PresentationFormat>自定义</PresentationFormat>
  <Paragraphs>2004</Paragraphs>
  <Slides>108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108</vt:i4>
      </vt:variant>
    </vt:vector>
  </HeadingPairs>
  <TitlesOfParts>
    <vt:vector size="144" baseType="lpstr">
      <vt:lpstr>Arial Rounded MT Bold</vt:lpstr>
      <vt:lpstr>HY견명조</vt:lpstr>
      <vt:lpstr>Maiandra GD</vt:lpstr>
      <vt:lpstr>맑은 고딕</vt:lpstr>
      <vt:lpstr>맑은 고딕</vt:lpstr>
      <vt:lpstr>Simsun</vt:lpstr>
      <vt:lpstr>Wingdings 2</vt:lpstr>
      <vt:lpstr>等线</vt:lpstr>
      <vt:lpstr>等线 Light</vt:lpstr>
      <vt:lpstr>黑体</vt:lpstr>
      <vt:lpstr>华文行楷</vt:lpstr>
      <vt:lpstr>华文楷体</vt:lpstr>
      <vt:lpstr>华文细黑</vt:lpstr>
      <vt:lpstr>华文中宋</vt:lpstr>
      <vt:lpstr>楷体</vt:lpstr>
      <vt:lpstr>隶书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Cambria</vt:lpstr>
      <vt:lpstr>Impact</vt:lpstr>
      <vt:lpstr>Tahoma</vt:lpstr>
      <vt:lpstr>Times New Roman</vt:lpstr>
      <vt:lpstr>Wingdings</vt:lpstr>
      <vt:lpstr>4_A000120140530A77PPBG</vt:lpstr>
      <vt:lpstr>5_A000120140530A77PPBG</vt:lpstr>
      <vt:lpstr>1_Dragon</vt:lpstr>
      <vt:lpstr>6_A000120140530A77PPBG</vt:lpstr>
      <vt:lpstr>水滴</vt:lpstr>
      <vt:lpstr>2_Dragon</vt:lpstr>
      <vt:lpstr>3_Dragon</vt:lpstr>
      <vt:lpstr>Office 主题​​</vt:lpstr>
      <vt:lpstr>PowerPoint 演示文稿</vt:lpstr>
      <vt:lpstr>PowerPoint 演示文稿</vt:lpstr>
      <vt:lpstr>远大前程</vt:lpstr>
      <vt:lpstr>拥抱应试教育         抛弃背式教学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非选择题的设计</vt:lpstr>
      <vt:lpstr>“背景”设计</vt:lpstr>
      <vt:lpstr>“背景”设计</vt:lpstr>
      <vt:lpstr>“背景”设计</vt:lpstr>
      <vt:lpstr>“背景”设计</vt:lpstr>
      <vt:lpstr>PowerPoint 演示文稿</vt:lpstr>
      <vt:lpstr>“影响作用”设计</vt:lpstr>
      <vt:lpstr>PowerPoint 演示文稿</vt:lpstr>
      <vt:lpstr>PowerPoint 演示文稿</vt:lpstr>
      <vt:lpstr>PowerPoint 演示文稿</vt:lpstr>
      <vt:lpstr>“作用”设计</vt:lpstr>
      <vt:lpstr>2018年全国新课标Ⅰ卷</vt:lpstr>
      <vt:lpstr>2018年全国新课标Ⅰ卷</vt:lpstr>
      <vt:lpstr>2018年全国新课标Ⅰ卷</vt:lpstr>
      <vt:lpstr>2018年全国新课标Ⅰ卷</vt:lpstr>
      <vt:lpstr>2018年全国新课标Ⅰ卷</vt:lpstr>
      <vt:lpstr>2018年全国新课标Ⅰ卷</vt:lpstr>
      <vt:lpstr>2018年全国新课标Ⅱ卷</vt:lpstr>
      <vt:lpstr>2018年全国新课标Ⅱ卷</vt:lpstr>
      <vt:lpstr>PowerPoint 演示文稿</vt:lpstr>
      <vt:lpstr>PowerPoint 演示文稿</vt:lpstr>
      <vt:lpstr>PowerPoint 演示文稿</vt:lpstr>
      <vt:lpstr>技艺中的记忆</vt:lpstr>
      <vt:lpstr>PowerPoint 演示文稿</vt:lpstr>
      <vt:lpstr>建议一：坚持高考的一贯思维逻辑</vt:lpstr>
      <vt:lpstr>PowerPoint 演示文稿</vt:lpstr>
      <vt:lpstr>2018年全国新课标Ⅰ卷</vt:lpstr>
      <vt:lpstr>PowerPoint 演示文稿</vt:lpstr>
      <vt:lpstr>2017年国卷开放题</vt:lpstr>
      <vt:lpstr>我们面临的高考</vt:lpstr>
      <vt:lpstr>我们面临的高考</vt:lpstr>
      <vt:lpstr>我们面临的高考</vt:lpstr>
      <vt:lpstr>历史的素养与技艺</vt:lpstr>
      <vt:lpstr>历史的素养与技艺</vt:lpstr>
      <vt:lpstr>PowerPoint 演示文稿</vt:lpstr>
      <vt:lpstr>PowerPoint 演示文稿</vt:lpstr>
      <vt:lpstr>PowerPoint 演示文稿</vt:lpstr>
      <vt:lpstr>2018年新课标全国Ⅰ卷赏析</vt:lpstr>
      <vt:lpstr>2018年新课标全国Ⅰ卷赏析</vt:lpstr>
      <vt:lpstr>博学之，审问之，慎思之，明辨之                              ——《礼记·中庸》</vt:lpstr>
      <vt:lpstr>2018年新课标全国Ⅰ卷赏析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2018年新课标全国Ⅰ卷</vt:lpstr>
      <vt:lpstr>2018年新课标全国Ⅰ卷</vt:lpstr>
      <vt:lpstr>2018年新课标全国Ⅰ卷</vt:lpstr>
      <vt:lpstr>2018年新课标全国Ⅰ卷</vt:lpstr>
      <vt:lpstr>2018年新课标全国Ⅰ卷</vt:lpstr>
      <vt:lpstr>PowerPoint 演示文稿</vt:lpstr>
      <vt:lpstr>2018收敛的刀锋</vt:lpstr>
      <vt:lpstr>PowerPoint 演示文稿</vt:lpstr>
      <vt:lpstr>PowerPoint 演示文稿</vt:lpstr>
      <vt:lpstr>变量当道</vt:lpstr>
      <vt:lpstr>难题的棒喝与重现</vt:lpstr>
      <vt:lpstr>变量当道</vt:lpstr>
      <vt:lpstr>变量当道</vt:lpstr>
      <vt:lpstr>变量当道</vt:lpstr>
      <vt:lpstr>变量当道</vt:lpstr>
      <vt:lpstr>变量当道</vt:lpstr>
      <vt:lpstr>变量当道</vt:lpstr>
      <vt:lpstr>变量当道</vt:lpstr>
      <vt:lpstr>变量当道</vt:lpstr>
      <vt:lpstr>变量当道</vt:lpstr>
      <vt:lpstr>变量当道</vt:lpstr>
      <vt:lpstr>大数据时代</vt:lpstr>
      <vt:lpstr>PowerPoint 演示文稿</vt:lpstr>
      <vt:lpstr>难题的棒喝与重现</vt:lpstr>
      <vt:lpstr>彼此有别：坑生</vt:lpstr>
      <vt:lpstr>彼此有别：坑生</vt:lpstr>
      <vt:lpstr>彼此有别：坑生</vt:lpstr>
      <vt:lpstr>彼此有别：坑生</vt:lpstr>
      <vt:lpstr>彼此有别：坑生</vt:lpstr>
      <vt:lpstr>彼此有别：坑生</vt:lpstr>
      <vt:lpstr>时空与彼此</vt:lpstr>
      <vt:lpstr>2018年新课标全国Ⅰ卷</vt:lpstr>
      <vt:lpstr>2018年新课标全国Ⅰ卷</vt:lpstr>
      <vt:lpstr>PowerPoint 演示文稿</vt:lpstr>
      <vt:lpstr>三、彼此追击：重现</vt:lpstr>
      <vt:lpstr>三、彼此追击：重现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中国学生发展核心素养</vt:lpstr>
      <vt:lpstr>PowerPoint 演示文稿</vt:lpstr>
      <vt:lpstr>问题二：效率如何提高？</vt:lpstr>
      <vt:lpstr>有的，国卷真题感悟</vt:lpstr>
      <vt:lpstr>问题二：效率如何提高？</vt:lpstr>
      <vt:lpstr>放矢，高效复习探讨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瞿建湘</dc:creator>
  <cp:lastModifiedBy>瞿 建湘</cp:lastModifiedBy>
  <cp:revision>402</cp:revision>
  <dcterms:created xsi:type="dcterms:W3CDTF">2017-03-28T05:26:00Z</dcterms:created>
  <dcterms:modified xsi:type="dcterms:W3CDTF">2018-09-19T08:15:16Z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